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48.jpeg" ContentType="image/jpeg"/>
  <Override PartName="/ppt/media/image47.gif" ContentType="image/gif"/>
  <Override PartName="/ppt/media/image43.gif" ContentType="image/gif"/>
  <Override PartName="/ppt/media/image42.png" ContentType="image/png"/>
  <Override PartName="/ppt/media/image41.png" ContentType="image/png"/>
  <Override PartName="/ppt/media/image40.png" ContentType="image/png"/>
  <Override PartName="/ppt/media/image51.gif" ContentType="image/gif"/>
  <Override PartName="/ppt/media/image38.png" ContentType="image/png"/>
  <Override PartName="/ppt/media/image50.gif" ContentType="image/gif"/>
  <Override PartName="/ppt/media/image37.png" ContentType="image/png"/>
  <Override PartName="/ppt/media/image52.gif" ContentType="image/gif"/>
  <Override PartName="/ppt/media/image39.png" ContentType="image/png"/>
  <Override PartName="/ppt/media/image14.png" ContentType="image/png"/>
  <Override PartName="/ppt/media/image15.png" ContentType="image/png"/>
  <Override PartName="/ppt/media/image22.png" ContentType="image/png"/>
  <Override PartName="/ppt/media/image23.png" ContentType="image/png"/>
  <Override PartName="/ppt/media/image30.png" ContentType="image/png"/>
  <Override PartName="/ppt/media/image35.png" ContentType="image/png"/>
  <Override PartName="/ppt/media/image36.png" ContentType="image/png"/>
  <Override PartName="/ppt/media/image13.jpeg" ContentType="image/jpeg"/>
  <Override PartName="/ppt/media/image12.jpeg" ContentType="image/jpeg"/>
  <Override PartName="/ppt/media/image44.jpeg" ContentType="image/jpeg"/>
  <Override PartName="/ppt/media/image11.jpeg" ContentType="image/jpeg"/>
  <Override PartName="/ppt/media/image10.jpeg" ContentType="image/jpeg"/>
  <Override PartName="/ppt/media/image17.jpeg" ContentType="image/jpeg"/>
  <Override PartName="/ppt/media/image9.png" ContentType="image/png"/>
  <Override PartName="/ppt/media/image3.png" ContentType="image/png"/>
  <Override PartName="/ppt/media/image1.png" ContentType="image/png"/>
  <Override PartName="/ppt/media/image4.png" ContentType="image/png"/>
  <Override PartName="/ppt/media/image5.png" ContentType="image/png"/>
  <Override PartName="/ppt/media/image8.gif" ContentType="image/gif"/>
  <Override PartName="/ppt/media/image49.png" ContentType="image/png"/>
  <Override PartName="/ppt/media/image24.png" ContentType="image/png"/>
  <Override PartName="/ppt/media/image7.gif" ContentType="image/gif"/>
  <Override PartName="/ppt/media/image2.gif" ContentType="image/gif"/>
  <Override PartName="/ppt/media/image16.gif" ContentType="image/gif"/>
  <Override PartName="/ppt/media/image45.gif" ContentType="image/gif"/>
  <Override PartName="/ppt/media/image20.gif" ContentType="image/gif"/>
  <Override PartName="/ppt/media/image46.gif" ContentType="image/gif"/>
  <Override PartName="/ppt/media/image21.gif" ContentType="image/gif"/>
  <Override PartName="/ppt/media/image25.gif" ContentType="image/gif"/>
  <Override PartName="/ppt/media/image18.png" ContentType="image/png"/>
  <Override PartName="/ppt/media/image31.gif" ContentType="image/gif"/>
  <Override PartName="/ppt/media/image19.png" ContentType="image/png"/>
  <Override PartName="/ppt/media/image32.gif" ContentType="image/gif"/>
  <Override PartName="/ppt/media/image33.gif" ContentType="image/gif"/>
  <Override PartName="/ppt/media/image34.gif" ContentType="image/gif"/>
  <Override PartName="/ppt/media/image26.jpeg" ContentType="image/jpeg"/>
  <Override PartName="/ppt/media/image27.jpeg" ContentType="image/jpeg"/>
  <Override PartName="/ppt/media/image6.jpeg" ContentType="image/jpeg"/>
  <Override PartName="/ppt/media/image28.jpeg" ContentType="image/jpeg"/>
  <Override PartName="/ppt/media/image29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Clique para mover o slide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206FE4D-6595-456E-9E64-7FC3533A9D28}" type="slidenum">
              <a:rPr b="0" lang="pt-BR" sz="1400" spc="-1" strike="noStrike">
                <a:latin typeface="Times New Roman"/>
              </a:rPr>
              <a:t>1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2B71EED-327B-4391-A6B8-9DC0962817C2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157CAC8-4EF8-42A9-8B26-667987735371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E890318-CEBA-49AD-93EB-6AFFE5F558FC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A64F8B7-6D41-4931-BC48-28C97541AB35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CA93B55-95B8-4681-82FE-EE06F99AB81A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9F09003-0F2B-4E5F-8388-1B8EA6FBD482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DDFCC48-825F-4908-B0AA-2FF84B551397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AE9422A-ECAE-4828-8677-F433CDDA1617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67FA0D4-2E79-4300-9F34-881A9CA60C7E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6CA61BD-50FD-49B2-B2D9-91BD76B807F2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6CC4F65-9194-4098-BECE-4ACBB730712F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58B0C98-396A-4EA9-9BB6-F727E8E76044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FFC3FED-9325-4598-8BF9-7ABBE7DEFD6B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85A99F9-8D14-4709-8BE1-FE4380B4CC07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EE59451-623E-4A26-8DBF-4F5F892972B5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pt-BR" sz="2000" spc="-1" strike="noStrike">
                <a:latin typeface="Segoe UI"/>
              </a:rPr>
              <a:t>“</a:t>
            </a:r>
            <a:r>
              <a:rPr b="0" lang="pt-BR" sz="2000" spc="-1" strike="noStrike">
                <a:latin typeface="Segoe UI"/>
              </a:rPr>
              <a:t>Twitter Lite is now the fastest, least expensive, and most reliable way to use Twitter. The web app rivals the performance of our native apps but requires less than 3% of the device storage space compared to Twitter for Android.”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latin typeface="Segoe UI"/>
              </a:rPr>
              <a:t>- Nicolas Gallagher, the Engineering Lead for Twitter Lite, notes: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BF4D92F-7053-4A8D-B2B0-77EFD9EA6161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Definição da Google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175D308-9F79-46AB-9844-C5524643BDE3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1075320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76800" y="3978720"/>
            <a:ext cx="1075320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2440" y="201168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8080" y="201168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76800" y="397872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2440" y="397872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8080" y="397872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57360" y="499680"/>
            <a:ext cx="10772280" cy="768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76800" y="3978720"/>
            <a:ext cx="1075320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1075320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76800" y="3978720"/>
            <a:ext cx="1075320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12440" y="201168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8080" y="201168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76800" y="397872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12440" y="397872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7948080" y="3978720"/>
            <a:ext cx="34621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57360" y="499680"/>
            <a:ext cx="10772280" cy="768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376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76800" y="3978720"/>
            <a:ext cx="1075320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3360" y="770400"/>
            <a:ext cx="10782000" cy="33523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0000"/>
              </a:lnSpc>
            </a:pPr>
            <a:r>
              <a:rPr b="0" lang="en-US" sz="8800" spc="-120" strike="noStrike">
                <a:solidFill>
                  <a:srgbClr val="ffffff"/>
                </a:solidFill>
                <a:latin typeface="Calibri Light"/>
              </a:rPr>
              <a:t>Clique para editar o título Mestre</a:t>
            </a:r>
            <a:endParaRPr b="0" lang="en-US" sz="8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85800" y="6412320"/>
            <a:ext cx="4114440" cy="2282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1587876-B41D-40EE-A320-D5B399B73171}" type="datetime1">
              <a:rPr b="0" lang="pt-BR" sz="950" spc="-1" strike="noStrike">
                <a:solidFill>
                  <a:srgbClr val="ffffff"/>
                </a:solidFill>
                <a:latin typeface="Calibri Light"/>
              </a:rPr>
              <a:t>25/04/2019</a:t>
            </a:fld>
            <a:endParaRPr b="0" lang="pt-BR" sz="95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685800" y="6554520"/>
            <a:ext cx="5028840" cy="2282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pt-BR" sz="950" spc="-1" strike="noStrike" cap="all">
                <a:solidFill>
                  <a:srgbClr val="ffffff"/>
                </a:solidFill>
                <a:latin typeface="Calibri Light"/>
              </a:rPr>
              <a:t>Adicionar um rodapé</a:t>
            </a:r>
            <a:endParaRPr b="0" lang="pt-BR" sz="95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763840" y="5876280"/>
            <a:ext cx="2925720" cy="13968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A8BEA85-14E2-41CC-85FE-33BFCABF6FA2}" type="slidenum">
              <a:rPr b="0" lang="pt-BR" sz="10300" spc="-1" strike="noStrike">
                <a:solidFill>
                  <a:srgbClr val="ffffff"/>
                </a:solidFill>
                <a:latin typeface="Calibri Light"/>
              </a:rPr>
              <a:t>&lt;número&gt;</a:t>
            </a:fld>
            <a:endParaRPr b="0" lang="pt-BR" sz="103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Calibri Light"/>
              </a:rPr>
              <a:t>Clique para editar o formato do texto da estrutura de tópicos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en-US" sz="2000" spc="-1" strike="noStrike">
                <a:solidFill>
                  <a:srgbClr val="262626"/>
                </a:solidFill>
                <a:latin typeface="Calibri Light"/>
              </a:rPr>
              <a:t>2.º nível da estrutura de tópicos</a:t>
            </a:r>
            <a:endParaRPr b="0" i="1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3.º nível da estrutura de tópicos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4.º nível da estrutura de tópicos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5.º nível da estrutura de tópicos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6.º nível da estrutura de tópicos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7.º nível da estrutura de tópicos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Clique para editar o título Mestre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>
            <a:no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Calibri Light"/>
              </a:rPr>
              <a:t>Clique para editar os estilos de texto Mestres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lvl="1" marL="347400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Calibri Light"/>
              </a:rPr>
              <a:t>Segundo nível</a:t>
            </a:r>
            <a:endParaRPr b="0" i="1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lvl="2" marL="548640" indent="-54828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i="1" lang="en-US" sz="2000" spc="-1" strike="noStrike">
                <a:solidFill>
                  <a:srgbClr val="262626"/>
                </a:solidFill>
                <a:latin typeface="Calibri Light"/>
              </a:rPr>
              <a:t>Terceiro nível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lvl="3" marL="822960" indent="-82260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Quarto nível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lvl="4" marL="1097280" indent="-10969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Quinto nível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685800" y="6412320"/>
            <a:ext cx="4114440" cy="2282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35C82EC-53DF-4C1B-AAB9-413035EDDB12}" type="datetime1">
              <a:rPr b="0" lang="pt-BR" sz="950" spc="-1" strike="noStrike">
                <a:solidFill>
                  <a:srgbClr val="000000"/>
                </a:solidFill>
                <a:latin typeface="Calibri Light"/>
              </a:rPr>
              <a:t>25/04/2019</a:t>
            </a:fld>
            <a:endParaRPr b="0" lang="pt-BR" sz="95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685800" y="6554520"/>
            <a:ext cx="5028840" cy="2282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pt-BR" sz="950" spc="-1" strike="noStrike" cap="all">
                <a:solidFill>
                  <a:srgbClr val="000000"/>
                </a:solidFill>
                <a:latin typeface="Calibri Light"/>
              </a:rPr>
              <a:t>Adicionar um rodapé</a:t>
            </a:r>
            <a:endParaRPr b="0" lang="pt-BR" sz="95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763840" y="5876280"/>
            <a:ext cx="2925720" cy="13968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88C9849-54B6-45B8-9288-C1034DD03447}" type="slidenum">
              <a:rPr b="0" lang="pt-BR" sz="10300" spc="-1" strike="noStrike">
                <a:solidFill>
                  <a:srgbClr val="50b4c8"/>
                </a:solidFill>
                <a:latin typeface="Calibri Light"/>
              </a:rPr>
              <a:t>1</a:t>
            </a:fld>
            <a:endParaRPr b="0" lang="pt-BR" sz="10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gif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4.gif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3.gif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hyperlink" Target="https://www.pwastats.com/" TargetMode="External"/><Relationship Id="rId3" Type="http://schemas.openxmlformats.org/officeDocument/2006/relationships/hyperlink" Target="https://pwa.rocks/" TargetMode="External"/><Relationship Id="rId4" Type="http://schemas.openxmlformats.org/officeDocument/2006/relationships/hyperlink" Target="https://pwa-directory.appspot.com/" TargetMode="External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5.gif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hyperlink" Target="https://developers.google.com/web/fundamentals/primers/service-workers/?hl=pt-br" TargetMode="External"/><Relationship Id="rId3" Type="http://schemas.openxmlformats.org/officeDocument/2006/relationships/image" Target="../media/image47.gi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Manifest" TargetMode="External"/><Relationship Id="rId2" Type="http://schemas.openxmlformats.org/officeDocument/2006/relationships/image" Target="../media/image48.jpe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0.gif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1.gif"/><Relationship Id="rId2" Type="http://schemas.openxmlformats.org/officeDocument/2006/relationships/image" Target="../media/image52.gif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blog.minnisell.com/mas-afinal-de-contas-o-que-%C3%A9-um-progressive-web-app-8cd727a8fe46" TargetMode="External"/><Relationship Id="rId2" Type="http://schemas.openxmlformats.org/officeDocument/2006/relationships/hyperlink" Target="https://pwa.rocks/" TargetMode="External"/><Relationship Id="rId3" Type="http://schemas.openxmlformats.org/officeDocument/2006/relationships/hyperlink" Target="https://vizir.com.br/2017/08/o-que-e-pwa-progressive-web-app-porque-isso-pode-aumentar-seus-resultados-mobile/" TargetMode="External"/><Relationship Id="rId4" Type="http://schemas.openxmlformats.org/officeDocument/2006/relationships/hyperlink" Target="https://blog.ionicframework.com/what-is-a-progressive-web-app/" TargetMode="External"/><Relationship Id="rId5" Type="http://schemas.openxmlformats.org/officeDocument/2006/relationships/hyperlink" Target="https://www.recode.net/2016/6/8/11883518/app-boom-over-snapchat-uber" TargetMode="External"/><Relationship Id="rId6" Type="http://schemas.openxmlformats.org/officeDocument/2006/relationships/hyperlink" Target="https://tableless.com.br/introducao-aos-progressive-web-apps" TargetMode="External"/><Relationship Id="rId7" Type="http://schemas.openxmlformats.org/officeDocument/2006/relationships/hyperlink" Target="https://platform-status.mozilla.org/" TargetMode="External"/><Relationship Id="rId8" Type="http://schemas.openxmlformats.org/officeDocument/2006/relationships/hyperlink" Target="https://developers.google.com/web/fundamentals/primers/service-workers/?hl=pt-br" TargetMode="External"/><Relationship Id="rId9" Type="http://schemas.openxmlformats.org/officeDocument/2006/relationships/hyperlink" Target="https://www.pwastats.com/" TargetMode="External"/><Relationship Id="rId10" Type="http://schemas.openxmlformats.org/officeDocument/2006/relationships/hyperlink" Target="https://www.windowsteam.com.br/" TargetMode="External"/><Relationship Id="rId11" Type="http://schemas.openxmlformats.org/officeDocument/2006/relationships/hyperlink" Target="https://mofluid.com/blog/10-best-progressive-web-apps/" TargetMode="External"/><Relationship Id="rId1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88000" y="3888000"/>
            <a:ext cx="4032000" cy="2160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5000"/>
              </a:lnSpc>
              <a:spcBef>
                <a:spcPts val="1301"/>
              </a:spcBef>
            </a:pPr>
            <a:r>
              <a:rPr b="0" lang="pt-BR" sz="3200" spc="-1" strike="noStrike">
                <a:solidFill>
                  <a:srgbClr val="ffffff"/>
                </a:solidFill>
                <a:latin typeface="Segoe ui"/>
              </a:rPr>
              <a:t>Conheça o futuro dos aplicativos</a:t>
            </a:r>
            <a:endParaRPr b="0" lang="pt-BR" sz="3200" spc="-1" strike="noStrike">
              <a:latin typeface="Segoe ui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Imagem 5" descr=""/>
          <p:cNvPicPr/>
          <p:nvPr/>
        </p:nvPicPr>
        <p:blipFill>
          <a:blip r:embed="rId1"/>
          <a:stretch/>
        </p:blipFill>
        <p:spPr>
          <a:xfrm>
            <a:off x="5282640" y="2070000"/>
            <a:ext cx="6265800" cy="23652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144000" y="1224000"/>
            <a:ext cx="4374000" cy="246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06040" y="809280"/>
            <a:ext cx="3684600" cy="5239080"/>
          </a:xfrm>
          <a:prstGeom prst="rect">
            <a:avLst/>
          </a:prstGeom>
          <a:noFill/>
          <a:ln>
            <a:solidFill>
              <a:srgbClr val="ffff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TextShape 2"/>
          <p:cNvSpPr txBox="1"/>
          <p:nvPr/>
        </p:nvSpPr>
        <p:spPr>
          <a:xfrm>
            <a:off x="806040" y="1872000"/>
            <a:ext cx="11073960" cy="4392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Desde o surgimento dos dispositivos móveis modernos, ocorreram muitos debates e problemas sobre o desenvolvimento de aplicativos para as diversas plataformas.</a:t>
            </a:r>
            <a:endParaRPr b="0" lang="en-US" sz="2400" spc="-1" strike="noStrike">
              <a:solidFill>
                <a:srgbClr val="262626"/>
              </a:solidFill>
              <a:latin typeface="Segoe ui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Segoe ui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Nunca foi fácil a vida dos desenvolvedores, por existirem plataformas distintas, tanto como antigamente, tanto como hoje, existiam muitas possibilidades.</a:t>
            </a:r>
            <a:endParaRPr b="0" lang="en-US" sz="2400" spc="-1" strike="noStrike">
              <a:solidFill>
                <a:srgbClr val="262626"/>
              </a:solidFill>
              <a:latin typeface="Segoe ui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TextShape 4"/>
          <p:cNvSpPr txBox="1"/>
          <p:nvPr/>
        </p:nvSpPr>
        <p:spPr>
          <a:xfrm>
            <a:off x="657720" y="500040"/>
            <a:ext cx="11006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Um pouco de história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57360" y="499680"/>
            <a:ext cx="697212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Android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676800" y="2011680"/>
            <a:ext cx="695268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1000"/>
          </a:bodyPr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Surgiu em 2003, mas só rodou no primeiro smartfone em 2008, desde a versão 1.5 o Android disponibilizou sua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sdk</a:t>
            </a:r>
            <a:r>
              <a:rPr b="1" lang="en-US" sz="2000" spc="-1" strike="noStrike">
                <a:solidFill>
                  <a:srgbClr val="262626"/>
                </a:solidFill>
                <a:latin typeface="Segoe UI"/>
              </a:rPr>
              <a:t>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para a comunidade de desenvolvimento, possibilitando a criação de aplicativos nativos.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Toda a lógica de tais aplicativos poderiam ser desenvolvidos através da linguagem de programação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Java.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Por ser uma linguagem muito popular na época e até hoje, trouxe o interesse de muitos desenvolvedores, fazendo o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Android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 possuir a maior gama de aplicativos.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124" name="Imagem 3" descr=""/>
          <p:cNvPicPr/>
          <p:nvPr/>
        </p:nvPicPr>
        <p:blipFill>
          <a:blip r:embed="rId1"/>
          <a:stretch/>
        </p:blipFill>
        <p:spPr>
          <a:xfrm>
            <a:off x="8100000" y="1198440"/>
            <a:ext cx="3448080" cy="40212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7b694f"/>
                </a:solidFill>
                <a:latin typeface="Calibri Light"/>
              </a:rPr>
              <a:t>iOS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Conhecido como um dos melhores sistemas operacionais do mundo, famoso por sua segurança, estabilidade e confiança não é raro vermos episódios colocando o sistema como o melhor e mais protegido do mundo.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Em 2007 os principais motivos que levaram o iOS e o iPhone a fazerem tanto sucesso: toque na tela e exclusão do teclado (um erro segundo Steve Balmer, executivo da Microsoft. 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504000" y="271800"/>
            <a:ext cx="3168000" cy="635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7b694f"/>
                </a:solidFill>
                <a:latin typeface="Calibri Light"/>
              </a:rPr>
              <a:t>Windows Phone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31" name="Imagem 4" descr=""/>
          <p:cNvPicPr/>
          <p:nvPr/>
        </p:nvPicPr>
        <p:blipFill>
          <a:blip r:embed="rId1"/>
          <a:srcRect l="30573" t="0" r="31558" b="0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A Microsoft não queria deixar de ter seu próprio sistema operacional mobile e foi lançado em 2010, (talvez um pouco tarde) o Windows Phone.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Com seu diferencial de possuir a interface metro, integração nativa com a </a:t>
            </a:r>
            <a:r>
              <a:rPr b="1" i="1" lang="en-US" sz="1900" spc="-1" strike="noStrike">
                <a:solidFill>
                  <a:srgbClr val="262626"/>
                </a:solidFill>
                <a:latin typeface="Segoe UI"/>
              </a:rPr>
              <a:t>Cortana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, </a:t>
            </a:r>
            <a:r>
              <a:rPr b="1" i="1" lang="en-US" sz="1900" spc="-1" strike="noStrike">
                <a:solidFill>
                  <a:srgbClr val="262626"/>
                </a:solidFill>
                <a:latin typeface="Segoe UI"/>
              </a:rPr>
              <a:t>Office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 e o </a:t>
            </a:r>
            <a:r>
              <a:rPr b="1" i="1" lang="en-US" sz="1900" spc="-1" strike="noStrike">
                <a:solidFill>
                  <a:srgbClr val="262626"/>
                </a:solidFill>
                <a:latin typeface="Segoe UI"/>
              </a:rPr>
              <a:t>Windows Desktop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não foi o bastante.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Seu suporte foi encerrado em 2017 e foi substituído pelo </a:t>
            </a:r>
            <a:r>
              <a:rPr b="1" i="1" lang="en-US" sz="1900" spc="-1" strike="noStrike">
                <a:solidFill>
                  <a:srgbClr val="262626"/>
                </a:solidFill>
                <a:latin typeface="Segoe UI"/>
              </a:rPr>
              <a:t>Windows 10 Mobile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, mas que infelizmente não teve apoio dos desenvolvedores, não possuindo tantos aplicativos quanto seus rivais.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 rot="247200">
            <a:off x="10176120" y="420840"/>
            <a:ext cx="1736640" cy="114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066680" y="653400"/>
            <a:ext cx="10058040" cy="109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Na visão do usuário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36" name="Espaço Reservado para Conteúdo 4" descr=""/>
          <p:cNvPicPr/>
          <p:nvPr/>
        </p:nvPicPr>
        <p:blipFill>
          <a:blip r:embed="rId1"/>
          <a:stretch/>
        </p:blipFill>
        <p:spPr>
          <a:xfrm>
            <a:off x="1688040" y="1811520"/>
            <a:ext cx="7923960" cy="44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3" descr=""/>
          <p:cNvPicPr/>
          <p:nvPr/>
        </p:nvPicPr>
        <p:blipFill>
          <a:blip r:embed="rId1"/>
          <a:srcRect l="0" t="0" r="877" b="0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5d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1000"/>
          </a:bodyPr>
          <a:p>
            <a:pPr algn="ctr">
              <a:lnSpc>
                <a:spcPct val="85000"/>
              </a:lnSpc>
            </a:pPr>
            <a:r>
              <a:rPr b="0" lang="en-US" sz="4800" spc="-120" strike="noStrike">
                <a:solidFill>
                  <a:srgbClr val="ffffff"/>
                </a:solidFill>
                <a:latin typeface="Calibri Light"/>
              </a:rPr>
              <a:t>Como encontro apps atualmente?</a:t>
            </a:r>
            <a:endParaRPr b="0" lang="en-US" sz="4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6000"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500" spc="-1" strike="noStrike">
                <a:solidFill>
                  <a:srgbClr val="ffffff"/>
                </a:solidFill>
                <a:latin typeface="Segoe UI"/>
              </a:rPr>
              <a:t>Hoje em dia é fácil localizar um app dentro de uma loja, vamos exemplificar com a </a:t>
            </a:r>
            <a:r>
              <a:rPr b="1" i="1" lang="en-US" sz="1500" spc="-1" strike="noStrike">
                <a:solidFill>
                  <a:srgbClr val="ffffff"/>
                </a:solidFill>
                <a:latin typeface="Segoe UI"/>
              </a:rPr>
              <a:t>Google Play Store. </a:t>
            </a:r>
            <a:r>
              <a:rPr b="0" lang="en-US" sz="1500" spc="-1" strike="noStrike">
                <a:solidFill>
                  <a:srgbClr val="ffffff"/>
                </a:solidFill>
                <a:latin typeface="Segoe UI"/>
              </a:rPr>
              <a:t>Você pesquisa por </a:t>
            </a:r>
            <a:r>
              <a:rPr b="1" i="1" lang="en-US" sz="1500" spc="-1" strike="noStrike">
                <a:solidFill>
                  <a:srgbClr val="ffffff"/>
                </a:solidFill>
                <a:latin typeface="Segoe UI"/>
              </a:rPr>
              <a:t>Whatsapp</a:t>
            </a:r>
            <a:r>
              <a:rPr b="0" lang="en-US" sz="1500" spc="-1" strike="noStrike">
                <a:solidFill>
                  <a:srgbClr val="ffffff"/>
                </a:solidFill>
                <a:latin typeface="Segoe UI"/>
              </a:rPr>
              <a:t>, verifica os requisitos como versão do Android, espaço de armazenamento, permissões e etc...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500" spc="-1" strike="noStrike">
                <a:solidFill>
                  <a:srgbClr val="ffffff"/>
                </a:solidFill>
                <a:latin typeface="Segoe UI"/>
              </a:rPr>
              <a:t>Clica em instalar, sendo assim, é verificado se você está logado, começa a ser feito o download do </a:t>
            </a:r>
            <a:r>
              <a:rPr b="1" i="1" lang="en-US" sz="1500" spc="-1" strike="noStrike">
                <a:solidFill>
                  <a:srgbClr val="ffffff"/>
                </a:solidFill>
                <a:latin typeface="Segoe UI"/>
              </a:rPr>
              <a:t>.apk </a:t>
            </a:r>
            <a:r>
              <a:rPr b="0" lang="en-US" sz="1500" spc="-1" strike="noStrike">
                <a:solidFill>
                  <a:srgbClr val="ffffff"/>
                </a:solidFill>
                <a:latin typeface="Segoe UI"/>
              </a:rPr>
              <a:t>e em alguns minutos começa a ser instalado, confirma algumas permissões e só assim você poderá utilizar o app.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360000" y="936720"/>
            <a:ext cx="328536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5000"/>
              </a:lnSpc>
            </a:pPr>
            <a:r>
              <a:rPr b="0" lang="en-US" sz="4400" spc="-120" strike="noStrike">
                <a:solidFill>
                  <a:srgbClr val="ffffff"/>
                </a:solidFill>
                <a:latin typeface="Calibri Light"/>
              </a:rPr>
              <a:t>Quais são os problemas mais comuns?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700" spc="-1" strike="noStrike">
                <a:solidFill>
                  <a:srgbClr val="262626"/>
                </a:solidFill>
                <a:latin typeface="Segoe UI"/>
              </a:rPr>
              <a:t>Por serem aplicativos, são como programas de computador, podemos fazer a analogia como ter o pacote </a:t>
            </a:r>
            <a:r>
              <a:rPr b="1" i="1" lang="en-US" sz="1700" spc="-1" strike="noStrike">
                <a:solidFill>
                  <a:srgbClr val="262626"/>
                </a:solidFill>
                <a:latin typeface="Segoe UI"/>
              </a:rPr>
              <a:t>Office</a:t>
            </a:r>
            <a:r>
              <a:rPr b="0" lang="en-US" sz="1700" spc="-1" strike="noStrike">
                <a:solidFill>
                  <a:srgbClr val="262626"/>
                </a:solidFill>
                <a:latin typeface="Segoe UI"/>
              </a:rPr>
              <a:t> instalado no computador. E isso consome muito espaço físico, por exemplo o </a:t>
            </a:r>
            <a:r>
              <a:rPr b="1" i="1" lang="en-US" sz="1700" spc="-1" strike="noStrike">
                <a:solidFill>
                  <a:srgbClr val="262626"/>
                </a:solidFill>
                <a:latin typeface="Segoe UI"/>
              </a:rPr>
              <a:t>Whatsapp</a:t>
            </a:r>
            <a:r>
              <a:rPr b="0" lang="en-US" sz="1700" spc="-1" strike="noStrike">
                <a:solidFill>
                  <a:srgbClr val="262626"/>
                </a:solidFill>
                <a:latin typeface="Segoe UI"/>
              </a:rPr>
              <a:t> consome só de estar instalado 35.74 MB, um outro exemplo é o </a:t>
            </a:r>
            <a:r>
              <a:rPr b="1" i="1" lang="en-US" sz="1700" spc="-1" strike="noStrike">
                <a:solidFill>
                  <a:srgbClr val="262626"/>
                </a:solidFill>
                <a:latin typeface="Segoe UI"/>
              </a:rPr>
              <a:t>Facebook</a:t>
            </a:r>
            <a:r>
              <a:rPr b="0" lang="en-US" sz="1700" spc="-1" strike="noStrike">
                <a:solidFill>
                  <a:srgbClr val="262626"/>
                </a:solidFill>
                <a:latin typeface="Segoe UI"/>
              </a:rPr>
              <a:t>, ele consome 35.74 MB (sem contar o </a:t>
            </a:r>
            <a:r>
              <a:rPr b="1" i="1" lang="en-US" sz="1700" spc="-1" strike="noStrike">
                <a:solidFill>
                  <a:srgbClr val="262626"/>
                </a:solidFill>
                <a:latin typeface="Segoe UI"/>
              </a:rPr>
              <a:t>cache</a:t>
            </a:r>
            <a:r>
              <a:rPr b="0" lang="en-US" sz="1700" spc="-1" strike="noStrike">
                <a:solidFill>
                  <a:srgbClr val="262626"/>
                </a:solidFill>
                <a:latin typeface="Segoe UI"/>
              </a:rPr>
              <a:t>, podendo ultrapassar facilmente os 150 MB).</a:t>
            </a:r>
            <a:endParaRPr b="0" lang="en-US" sz="17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7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700" spc="-1" strike="noStrike">
                <a:solidFill>
                  <a:srgbClr val="262626"/>
                </a:solidFill>
                <a:latin typeface="Segoe UI"/>
              </a:rPr>
              <a:t>Quando as lojas disponibilizam novas versões, as atualizações não são instantâneas e as vezes até encerram do nada enquanto estamos utilizando para atualizar.</a:t>
            </a:r>
            <a:endParaRPr b="0" lang="en-US" sz="17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7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700" spc="-1" strike="noStrike">
                <a:solidFill>
                  <a:srgbClr val="262626"/>
                </a:solidFill>
                <a:latin typeface="Segoe UI"/>
              </a:rPr>
              <a:t>Não é o mesmo app para cada plataforma, as vezes uma possui atualizações mais rápidas do que as outras.</a:t>
            </a:r>
            <a:endParaRPr b="0" lang="en-US" sz="17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7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700" spc="-1" strike="noStrike">
                <a:solidFill>
                  <a:srgbClr val="262626"/>
                </a:solidFill>
                <a:latin typeface="Segoe UI"/>
              </a:rPr>
              <a:t>Aplicativos gratuitos podem possuir muitas propagandas.</a:t>
            </a:r>
            <a:endParaRPr b="0" lang="en-US" sz="17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4400" spc="-120" strike="noStrike">
                <a:solidFill>
                  <a:srgbClr val="ffffff"/>
                </a:solidFill>
                <a:latin typeface="Calibri Light"/>
              </a:rPr>
              <a:t>Os benefícios dos apps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Os aplicativos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nativos possuem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inúmeras qualidades,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além de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performance, boa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aparência,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usabilidade.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Possuem uma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acessibilidade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enorme, hoje em dia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é praticamente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cultural, você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facilmente encontra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um app, alguns já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fazem parte até do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dialeto das pessoas,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ganhando até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versões adaptadas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carinhosas como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`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zapzap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`.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É possível acessar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todos os recursos do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seu dispositivo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móvel, garantindo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uma gama de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possibilidades muito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maior.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Espaço Reservado para Conteúdo 6" descr=""/>
          <p:cNvPicPr/>
          <p:nvPr/>
        </p:nvPicPr>
        <p:blipFill>
          <a:blip r:embed="rId1"/>
          <a:srcRect l="0" t="0" r="0" b="1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810000" y="2808000"/>
            <a:ext cx="107820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0000"/>
              </a:lnSpc>
            </a:pPr>
            <a:r>
              <a:rPr b="0" lang="en-US" sz="8800" spc="-120" strike="noStrike">
                <a:solidFill>
                  <a:srgbClr val="ffffff"/>
                </a:solidFill>
                <a:latin typeface="Calibri Light"/>
              </a:rPr>
              <a:t>Na visão do desenvolvedor</a:t>
            </a:r>
            <a:endParaRPr b="0" lang="en-US" sz="8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4400" spc="-120" strike="noStrike">
                <a:solidFill>
                  <a:srgbClr val="ffffff"/>
                </a:solidFill>
                <a:latin typeface="Calibri Light"/>
              </a:rPr>
              <a:t>Quais são os problemas mais comuns?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0000"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Normalmente o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desenvolvedor é cobrado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para desenvolver o app nas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plataformas mais utilizadas,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logo, no mínimo, terá que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desenvolver para ‘</a:t>
            </a:r>
            <a:r>
              <a:rPr b="1" i="1" lang="en-US" sz="1900" spc="-1" strike="noStrike">
                <a:solidFill>
                  <a:srgbClr val="262626"/>
                </a:solidFill>
                <a:latin typeface="Segoe UI"/>
              </a:rPr>
              <a:t>Android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’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e ‘</a:t>
            </a:r>
            <a:r>
              <a:rPr b="1" i="1" lang="en-US" sz="1900" spc="-1" strike="noStrike">
                <a:solidFill>
                  <a:srgbClr val="262626"/>
                </a:solidFill>
                <a:latin typeface="Segoe UI"/>
              </a:rPr>
              <a:t>iOS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’.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O desenvolvimento não é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tão simples, por exemplo,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os códigos são muito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verbosos, processos de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build demorados.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Necessita de uma equipe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mais experiente e mais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volumosa.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É necessário possuir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máquinas mais potentes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para conseguir executar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programas </a:t>
            </a:r>
            <a:r>
              <a:rPr b="1" i="1" lang="en-US" sz="1900" spc="-1" strike="noStrike">
                <a:solidFill>
                  <a:srgbClr val="262626"/>
                </a:solidFill>
                <a:latin typeface="Segoe UI"/>
              </a:rPr>
              <a:t>(ide)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de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desenvolvimento. 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1" i="1" lang="en-US" sz="1900" spc="-1" strike="noStrike">
                <a:solidFill>
                  <a:srgbClr val="262626"/>
                </a:solidFill>
                <a:latin typeface="Segoe UI"/>
              </a:rPr>
              <a:t>Aplicativos híbridos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podem não garantir a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performance equivalente a </a:t>
            </a:r>
            <a:r>
              <a:rPr b="0" lang="en-US" sz="1900" spc="-1" strike="noStrike">
                <a:solidFill>
                  <a:srgbClr val="262626"/>
                </a:solidFill>
                <a:latin typeface="Segoe UI"/>
              </a:rPr>
              <a:t>nativa.</a:t>
            </a:r>
            <a:endParaRPr b="0" lang="en-US" sz="19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970160" y="484560"/>
            <a:ext cx="6729840" cy="113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4400" spc="-120" strike="noStrike">
                <a:solidFill>
                  <a:srgbClr val="50b4c8"/>
                </a:solidFill>
                <a:latin typeface="Calibri Light"/>
              </a:rPr>
              <a:t>Quem sou eu?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4970160" y="1749600"/>
            <a:ext cx="5737320" cy="3481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8000"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1" lang="en-US" sz="2400" spc="-1" strike="noStrike">
                <a:solidFill>
                  <a:srgbClr val="262626"/>
                </a:solidFill>
                <a:latin typeface="Segoe UI"/>
              </a:rPr>
              <a:t>Antonio Carlos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23 Anos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Desenvolvedor em </a:t>
            </a:r>
            <a:r>
              <a:rPr b="0" i="1" lang="en-US" sz="2400" spc="-1" strike="noStrike">
                <a:solidFill>
                  <a:srgbClr val="262626"/>
                </a:solidFill>
                <a:latin typeface="Segoe UI"/>
              </a:rPr>
              <a:t>Luizalabs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Adora cappuccino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Jogador profissional de Counter-Strike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Lindo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Redes Sociais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	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	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95" name="Imagem 6" descr=""/>
          <p:cNvPicPr/>
          <p:nvPr/>
        </p:nvPicPr>
        <p:blipFill>
          <a:blip r:embed="rId1"/>
          <a:stretch/>
        </p:blipFill>
        <p:spPr>
          <a:xfrm>
            <a:off x="5018400" y="5141880"/>
            <a:ext cx="1554480" cy="816120"/>
          </a:xfrm>
          <a:prstGeom prst="rect">
            <a:avLst/>
          </a:prstGeom>
          <a:ln>
            <a:noFill/>
          </a:ln>
        </p:spPr>
      </p:pic>
      <p:pic>
        <p:nvPicPr>
          <p:cNvPr id="96" name="Imagem 8" descr=""/>
          <p:cNvPicPr/>
          <p:nvPr/>
        </p:nvPicPr>
        <p:blipFill>
          <a:blip r:embed="rId2"/>
          <a:stretch/>
        </p:blipFill>
        <p:spPr>
          <a:xfrm>
            <a:off x="7497000" y="5233680"/>
            <a:ext cx="898920" cy="72432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5256720" y="5954760"/>
            <a:ext cx="123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Segoe UI"/>
              </a:rPr>
              <a:t>/juninmd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7284960" y="5960160"/>
            <a:ext cx="1326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Segoe UI"/>
              </a:rPr>
              <a:t>@junin_md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9188640" y="5967000"/>
            <a:ext cx="1975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 Light"/>
              </a:rPr>
              <a:t>antoniocarlosjr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0" name="Imagem 5" descr=""/>
          <p:cNvPicPr/>
          <p:nvPr/>
        </p:nvPicPr>
        <p:blipFill>
          <a:blip r:embed="rId3"/>
          <a:stretch/>
        </p:blipFill>
        <p:spPr>
          <a:xfrm>
            <a:off x="9500040" y="5080680"/>
            <a:ext cx="1110960" cy="938160"/>
          </a:xfrm>
          <a:prstGeom prst="rect">
            <a:avLst/>
          </a:prstGeom>
          <a:ln>
            <a:noFill/>
          </a:ln>
        </p:spPr>
      </p:pic>
      <p:pic>
        <p:nvPicPr>
          <p:cNvPr id="101" name="Imagem 9" descr=""/>
          <p:cNvPicPr/>
          <p:nvPr/>
        </p:nvPicPr>
        <p:blipFill>
          <a:blip r:embed="rId4"/>
          <a:stretch/>
        </p:blipFill>
        <p:spPr>
          <a:xfrm>
            <a:off x="-2154240" y="0"/>
            <a:ext cx="68576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4400" spc="-120" strike="noStrike">
                <a:solidFill>
                  <a:srgbClr val="ffffff"/>
                </a:solidFill>
                <a:latin typeface="Calibri Light"/>
              </a:rPr>
              <a:t>Os benefícios dos apps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Existe muita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documentação oficial,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dúvidas resolvidas no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‘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stackoverflow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’,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tecnologias já possuem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maturidade suficiente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para uso em produção.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As linguagens estão se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sofisticando, Java está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sendo substituído por </a:t>
            </a:r>
            <a:r>
              <a:rPr b="1" lang="en-US" sz="2000" spc="-1" strike="noStrike">
                <a:solidFill>
                  <a:srgbClr val="262626"/>
                </a:solidFill>
                <a:latin typeface="Segoe UI"/>
              </a:rPr>
              <a:t>Kotlin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,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Object C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 está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sendo substituído por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Swift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Todo dia surgem novas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ideias que podem se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tornar grandes produtos.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Existem outras formas de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desenvolver além das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formas nativas.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4400" spc="-120" strike="noStrike">
                <a:solidFill>
                  <a:srgbClr val="ffffff"/>
                </a:solidFill>
                <a:latin typeface="Calibri Light"/>
              </a:rPr>
              <a:t>Existem outros tipos de app?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Sim! Existem por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exemplo tecnologias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que interpretam uma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linguagem X, e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funcionam de forma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equivalente ao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código nativo,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podemos citar como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exemplo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React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Native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,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Flutter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,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Nativescript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... etc.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Também existe o que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é chamado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Apache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Cordova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(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Phonegap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), permite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que desenvolvedores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utilizem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HTML 5 +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Javascript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para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transformar em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aplicativos.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4400" spc="-120" strike="noStrike">
                <a:solidFill>
                  <a:srgbClr val="ffffff"/>
                </a:solidFill>
                <a:latin typeface="Calibri Light"/>
              </a:rPr>
              <a:t>Sobre P.W.A.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Você já deve ter ouvido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que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P.W.A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. será o futuro!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Pois bem, mas você já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refletiu como isso poderá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refletir em nossas vidas?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Progressive Web Apps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utiliza o que é de mais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moderno na web para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entregar uma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experiência próxima de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aplicativos.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Construímos através de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HTML5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 +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Javascript.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Em 2015, o designer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Berriman e o engenheiro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do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Google Chrome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Alex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Russell, definiram ao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termo "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Progressive </a:t>
            </a: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Web App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“ para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descrever novas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funcionalidades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suportadas pelos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navegadores modernos.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85000"/>
          </a:bodyPr>
          <a:p>
            <a:pPr>
              <a:lnSpc>
                <a:spcPct val="85000"/>
              </a:lnSpc>
            </a:pPr>
            <a:r>
              <a:rPr b="0" lang="en-US" sz="4000" spc="-120" strike="noStrike">
                <a:solidFill>
                  <a:srgbClr val="ffffff"/>
                </a:solidFill>
                <a:latin typeface="Calibri Light"/>
              </a:rPr>
              <a:t>Não é a mesma coisa que o Cordova?</a:t>
            </a:r>
            <a:endParaRPr b="0" lang="en-US" sz="4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66" name="Imagem 5" descr=""/>
          <p:cNvPicPr/>
          <p:nvPr/>
        </p:nvPicPr>
        <p:blipFill>
          <a:blip r:embed="rId1"/>
          <a:stretch/>
        </p:blipFill>
        <p:spPr>
          <a:xfrm>
            <a:off x="633960" y="1668240"/>
            <a:ext cx="6278040" cy="3531240"/>
          </a:xfrm>
          <a:prstGeom prst="rect">
            <a:avLst/>
          </a:prstGeom>
          <a:ln>
            <a:noFill/>
          </a:ln>
        </p:spPr>
      </p:pic>
      <p:sp>
        <p:nvSpPr>
          <p:cNvPr id="167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Ué, se isso é </a:t>
            </a:r>
            <a:r>
              <a:rPr b="1" i="1" lang="en-US" sz="1400" spc="-1" strike="noStrike">
                <a:solidFill>
                  <a:srgbClr val="ffffff"/>
                </a:solidFill>
                <a:latin typeface="Segoe UI"/>
              </a:rPr>
              <a:t>HTML + Javascript </a:t>
            </a: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não dá na mesma?</a:t>
            </a: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Ehhhhhh....</a:t>
            </a: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De jeito nenhum, o </a:t>
            </a:r>
            <a:r>
              <a:rPr b="1" i="1" lang="en-US" sz="1400" spc="-1" strike="noStrike">
                <a:solidFill>
                  <a:srgbClr val="ffffff"/>
                </a:solidFill>
                <a:latin typeface="Segoe UI"/>
              </a:rPr>
              <a:t>cordova</a:t>
            </a: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 trabalha utilizando um container de </a:t>
            </a:r>
            <a:r>
              <a:rPr b="1" i="1" lang="en-US" sz="1400" spc="-1" strike="noStrike">
                <a:solidFill>
                  <a:srgbClr val="ffffff"/>
                </a:solidFill>
                <a:latin typeface="Segoe UI"/>
              </a:rPr>
              <a:t>HTML</a:t>
            </a: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.</a:t>
            </a: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Agora o </a:t>
            </a:r>
            <a:r>
              <a:rPr b="1" i="1" lang="en-US" sz="1400" spc="-1" strike="noStrike">
                <a:solidFill>
                  <a:srgbClr val="ffffff"/>
                </a:solidFill>
                <a:latin typeface="Segoe UI"/>
              </a:rPr>
              <a:t>P.W.A.</a:t>
            </a: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 é totalmente isento, ele acessa diretamente as </a:t>
            </a:r>
            <a:r>
              <a:rPr b="1" i="1" lang="en-US" sz="1400" spc="-1" strike="noStrike">
                <a:solidFill>
                  <a:srgbClr val="ffffff"/>
                </a:solidFill>
                <a:latin typeface="Segoe UI"/>
              </a:rPr>
              <a:t>APIS</a:t>
            </a: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 nativas do dispositivo móvel usando apenas </a:t>
            </a:r>
            <a:r>
              <a:rPr b="1" i="1" lang="en-US" sz="1400" spc="-1" strike="noStrike">
                <a:solidFill>
                  <a:srgbClr val="ffffff"/>
                </a:solidFill>
                <a:latin typeface="Segoe UI"/>
              </a:rPr>
              <a:t>Javascript</a:t>
            </a: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.</a:t>
            </a: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3d534b"/>
                </a:solidFill>
                <a:latin typeface="Calibri Light"/>
              </a:rPr>
              <a:t>A visão original de Steve Jobs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69" name="Imagem 5" descr=""/>
          <p:cNvPicPr/>
          <p:nvPr/>
        </p:nvPicPr>
        <p:blipFill>
          <a:blip r:embed="rId1"/>
          <a:srcRect l="11180" t="0" r="47677" b="0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Em 2007, no evento </a:t>
            </a:r>
            <a:r>
              <a:rPr b="1" i="1" lang="pt-BR" sz="1800" spc="-1" strike="noStrike">
                <a:solidFill>
                  <a:srgbClr val="262626"/>
                </a:solidFill>
                <a:latin typeface="Calibri Light"/>
              </a:rPr>
              <a:t>Macworld Conference &amp; Expo</a:t>
            </a: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, Steve demonstrou que a sua visão para aplicativos no </a:t>
            </a:r>
            <a:r>
              <a:rPr b="1" i="1" lang="pt-BR" sz="1800" spc="-1" strike="noStrike">
                <a:solidFill>
                  <a:srgbClr val="262626"/>
                </a:solidFill>
                <a:latin typeface="Calibri Light"/>
              </a:rPr>
              <a:t>Iphone</a:t>
            </a: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 fossem na verdade aplicações web!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b="0" lang="pt-BR" sz="1800" spc="-1" strike="noStrike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Através do navegador Safari, os desenvolvedores iriam possuir acesso a diversas </a:t>
            </a:r>
            <a:r>
              <a:rPr b="1" i="1" lang="pt-BR" sz="1800" spc="-1" strike="noStrike">
                <a:solidFill>
                  <a:srgbClr val="262626"/>
                </a:solidFill>
                <a:latin typeface="Calibri Light"/>
              </a:rPr>
              <a:t>APIS</a:t>
            </a: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 nativas possibilitando por exemplo chamadas telefônicas.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b="0" lang="pt-BR" sz="1800" spc="-1" strike="noStrike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Porém a ideia foi abandonada, logo liberaram as </a:t>
            </a:r>
            <a:r>
              <a:rPr b="1" i="1" lang="pt-BR" sz="1800" spc="-1" strike="noStrike">
                <a:solidFill>
                  <a:srgbClr val="262626"/>
                </a:solidFill>
                <a:latin typeface="Calibri Light"/>
              </a:rPr>
              <a:t>SDKS </a:t>
            </a: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nativas para desenvolver com </a:t>
            </a:r>
            <a:r>
              <a:rPr b="1" i="1" lang="pt-BR" sz="1800" spc="-1" strike="noStrike">
                <a:solidFill>
                  <a:srgbClr val="262626"/>
                </a:solidFill>
                <a:latin typeface="Calibri Light"/>
              </a:rPr>
              <a:t>Object C</a:t>
            </a: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 e foi uma grande explosão a </a:t>
            </a:r>
            <a:r>
              <a:rPr b="1" i="1" lang="pt-BR" sz="1800" spc="-1" strike="noStrike">
                <a:solidFill>
                  <a:srgbClr val="262626"/>
                </a:solidFill>
                <a:latin typeface="Calibri Light"/>
              </a:rPr>
              <a:t>Apple Store</a:t>
            </a: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b="0" lang="pt-BR" sz="1800" spc="-1" strike="noStrike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1800" spc="-1" strike="noStrike">
                <a:solidFill>
                  <a:srgbClr val="262626"/>
                </a:solidFill>
                <a:latin typeface="Calibri Light"/>
              </a:rPr>
              <a:t>Fonte: https://youtu.be/8Vq993Td6ys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7558560" y="1344240"/>
            <a:ext cx="4633200" cy="4169160"/>
          </a:xfrm>
          <a:prstGeom prst="rect">
            <a:avLst/>
          </a:prstGeom>
          <a:solidFill>
            <a:srgbClr val="726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TextShape 4"/>
          <p:cNvSpPr txBox="1"/>
          <p:nvPr/>
        </p:nvSpPr>
        <p:spPr>
          <a:xfrm>
            <a:off x="7913520" y="1617120"/>
            <a:ext cx="3828960" cy="2505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0000"/>
              </a:lnSpc>
            </a:pPr>
            <a:r>
              <a:rPr b="0" lang="en-US" sz="6000" spc="-120" strike="noStrike">
                <a:solidFill>
                  <a:srgbClr val="ffffff"/>
                </a:solidFill>
                <a:latin typeface="Calibri Light"/>
              </a:rPr>
              <a:t>O que é um P.W.A?</a:t>
            </a:r>
            <a:endParaRPr b="0" lang="en-US" sz="6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75" name="Imagem 6" descr=""/>
          <p:cNvPicPr/>
          <p:nvPr/>
        </p:nvPicPr>
        <p:blipFill>
          <a:blip r:embed="rId1"/>
          <a:srcRect l="27912" t="0" r="0" b="0"/>
          <a:stretch/>
        </p:blipFill>
        <p:spPr>
          <a:xfrm>
            <a:off x="720000" y="1026360"/>
            <a:ext cx="3030840" cy="1996920"/>
          </a:xfrm>
          <a:prstGeom prst="rect">
            <a:avLst/>
          </a:prstGeom>
          <a:ln>
            <a:noFill/>
          </a:ln>
        </p:spPr>
      </p:pic>
      <p:pic>
        <p:nvPicPr>
          <p:cNvPr id="176" name="Imagem 5" descr=""/>
          <p:cNvPicPr/>
          <p:nvPr/>
        </p:nvPicPr>
        <p:blipFill>
          <a:blip r:embed="rId2"/>
          <a:srcRect l="24483" t="0" r="22985" b="0"/>
          <a:stretch/>
        </p:blipFill>
        <p:spPr>
          <a:xfrm>
            <a:off x="4017960" y="707400"/>
            <a:ext cx="2757600" cy="2651040"/>
          </a:xfrm>
          <a:prstGeom prst="rect">
            <a:avLst/>
          </a:prstGeom>
          <a:ln>
            <a:noFill/>
          </a:ln>
        </p:spPr>
      </p:pic>
      <p:pic>
        <p:nvPicPr>
          <p:cNvPr id="177" name="Imagem 7" descr=""/>
          <p:cNvPicPr/>
          <p:nvPr/>
        </p:nvPicPr>
        <p:blipFill>
          <a:blip r:embed="rId3"/>
          <a:stretch/>
        </p:blipFill>
        <p:spPr>
          <a:xfrm>
            <a:off x="720000" y="3948480"/>
            <a:ext cx="3030840" cy="1704600"/>
          </a:xfrm>
          <a:prstGeom prst="rect">
            <a:avLst/>
          </a:prstGeom>
          <a:ln>
            <a:noFill/>
          </a:ln>
        </p:spPr>
      </p:pic>
      <p:pic>
        <p:nvPicPr>
          <p:cNvPr id="178" name="Imagem 3" descr=""/>
          <p:cNvPicPr/>
          <p:nvPr/>
        </p:nvPicPr>
        <p:blipFill>
          <a:blip r:embed="rId4"/>
          <a:stretch/>
        </p:blipFill>
        <p:spPr>
          <a:xfrm>
            <a:off x="3881520" y="3965040"/>
            <a:ext cx="3030840" cy="170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82760" y="469440"/>
            <a:ext cx="3544200" cy="352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4177440" y="2856240"/>
            <a:ext cx="2876400" cy="3516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Shape 4"/>
          <p:cNvSpPr txBox="1"/>
          <p:nvPr/>
        </p:nvSpPr>
        <p:spPr>
          <a:xfrm>
            <a:off x="8055000" y="499680"/>
            <a:ext cx="363456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4000" spc="-120" strike="noStrike">
                <a:solidFill>
                  <a:srgbClr val="ffffff"/>
                </a:solidFill>
                <a:latin typeface="Segoe UI"/>
              </a:rPr>
              <a:t>Progressivo</a:t>
            </a:r>
            <a:endParaRPr b="0" lang="en-US" sz="4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83" name="Imagem 6" descr=""/>
          <p:cNvPicPr/>
          <p:nvPr/>
        </p:nvPicPr>
        <p:blipFill>
          <a:blip r:embed="rId1"/>
          <a:stretch/>
        </p:blipFill>
        <p:spPr>
          <a:xfrm>
            <a:off x="653040" y="630360"/>
            <a:ext cx="3201840" cy="3201840"/>
          </a:xfrm>
          <a:prstGeom prst="rect">
            <a:avLst/>
          </a:prstGeom>
          <a:ln>
            <a:noFill/>
          </a:ln>
        </p:spPr>
      </p:pic>
      <p:sp>
        <p:nvSpPr>
          <p:cNvPr id="184" name="CustomShape 5"/>
          <p:cNvSpPr/>
          <p:nvPr/>
        </p:nvSpPr>
        <p:spPr>
          <a:xfrm>
            <a:off x="4177440" y="484560"/>
            <a:ext cx="2876400" cy="218988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6"/>
          <p:cNvSpPr/>
          <p:nvPr/>
        </p:nvSpPr>
        <p:spPr>
          <a:xfrm>
            <a:off x="482760" y="4164480"/>
            <a:ext cx="3544200" cy="220860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Imagem 4" descr=""/>
          <p:cNvPicPr/>
          <p:nvPr/>
        </p:nvPicPr>
        <p:blipFill>
          <a:blip r:embed="rId2"/>
          <a:stretch/>
        </p:blipFill>
        <p:spPr>
          <a:xfrm>
            <a:off x="4335840" y="3336120"/>
            <a:ext cx="2557080" cy="2557080"/>
          </a:xfrm>
          <a:prstGeom prst="rect">
            <a:avLst/>
          </a:prstGeom>
          <a:ln>
            <a:noFill/>
          </a:ln>
        </p:spPr>
      </p:pic>
      <p:sp>
        <p:nvSpPr>
          <p:cNvPr id="187" name="TextShape 7"/>
          <p:cNvSpPr txBox="1"/>
          <p:nvPr/>
        </p:nvSpPr>
        <p:spPr>
          <a:xfrm>
            <a:off x="8055000" y="2419920"/>
            <a:ext cx="3634560" cy="3456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Para qualquer usuário, independente do navegador. 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Caso um navegador não possua total suporte, é aplicado </a:t>
            </a:r>
            <a:r>
              <a:rPr b="1" i="1" lang="en-US" sz="1800" spc="-1" strike="noStrike">
                <a:solidFill>
                  <a:srgbClr val="ffffff"/>
                </a:solidFill>
                <a:latin typeface="Segoe UI"/>
              </a:rPr>
              <a:t>polyfills </a:t>
            </a: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fornecendo as funcionalidades necessárias.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b7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TextShape 3"/>
          <p:cNvSpPr txBox="1"/>
          <p:nvPr/>
        </p:nvSpPr>
        <p:spPr>
          <a:xfrm>
            <a:off x="609480" y="4714200"/>
            <a:ext cx="10923120" cy="1125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0000"/>
              </a:lnSpc>
            </a:pPr>
            <a:r>
              <a:rPr b="0" lang="en-US" sz="6600" spc="-120" strike="noStrike">
                <a:solidFill>
                  <a:srgbClr val="ffffff"/>
                </a:solidFill>
                <a:latin typeface="Calibri Light"/>
              </a:rPr>
              <a:t>Responsivo</a:t>
            </a:r>
            <a:endParaRPr b="0" lang="en-US" sz="66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609480" y="5839560"/>
            <a:ext cx="9499320" cy="526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38000"/>
          </a:bodyPr>
          <a:p>
            <a:pPr>
              <a:lnSpc>
                <a:spcPct val="85000"/>
              </a:lnSpc>
              <a:spcBef>
                <a:spcPts val="130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</a:rPr>
              <a:t>Feito para qualquer dispositivo: desktop, tablet e mobile.</a:t>
            </a:r>
            <a:endParaRPr b="0" lang="en-US" sz="32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0" y="0"/>
            <a:ext cx="12191760" cy="457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Imagem 4" descr=""/>
          <p:cNvPicPr/>
          <p:nvPr/>
        </p:nvPicPr>
        <p:blipFill>
          <a:blip r:embed="rId1"/>
          <a:stretch/>
        </p:blipFill>
        <p:spPr>
          <a:xfrm>
            <a:off x="2891880" y="643320"/>
            <a:ext cx="6373800" cy="358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Segoe UI"/>
              </a:rPr>
              <a:t>Conexão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663120" y="1238040"/>
            <a:ext cx="5349240" cy="5325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3200" spc="-1" strike="noStrike">
                <a:solidFill>
                  <a:srgbClr val="262626"/>
                </a:solidFill>
                <a:latin typeface="Segoe UI"/>
              </a:rPr>
              <a:t>Funciona mesmo se o usuário estiver offline.</a:t>
            </a:r>
            <a:endParaRPr b="0" lang="en-US" sz="32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32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3200" spc="-1" strike="noStrike">
                <a:solidFill>
                  <a:srgbClr val="262626"/>
                </a:solidFill>
                <a:latin typeface="Segoe UI"/>
              </a:rPr>
              <a:t>Normalmente é utilizado alguns recursos de cache além de bancos de dados que sincronizam os registros no momento em que você estiver conectado.</a:t>
            </a:r>
            <a:endParaRPr b="0" lang="en-US" sz="32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3200" spc="-1" strike="noStrike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196" name="Imagem 4" descr=""/>
          <p:cNvPicPr/>
          <p:nvPr/>
        </p:nvPicPr>
        <p:blipFill>
          <a:blip r:embed="rId1"/>
          <a:stretch/>
        </p:blipFill>
        <p:spPr>
          <a:xfrm>
            <a:off x="5892840" y="534960"/>
            <a:ext cx="5760360" cy="560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m 4" descr=""/>
          <p:cNvPicPr/>
          <p:nvPr/>
        </p:nvPicPr>
        <p:blipFill>
          <a:blip r:embed="rId1"/>
          <a:srcRect l="0" t="17896" r="0" b="20675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3c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85000"/>
              </a:lnSpc>
            </a:pPr>
            <a:r>
              <a:rPr b="0" lang="en-US" sz="4800" spc="-120" strike="noStrike">
                <a:solidFill>
                  <a:srgbClr val="ffffff"/>
                </a:solidFill>
                <a:latin typeface="Segoe UI"/>
              </a:rPr>
              <a:t>Aparência</a:t>
            </a:r>
            <a:endParaRPr b="0" lang="en-US" sz="4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O usuário se sente em um aplicativo nativo.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Questions!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03" name="Espaço Reservado para Conteúdo 8" descr=""/>
          <p:cNvPicPr/>
          <p:nvPr/>
        </p:nvPicPr>
        <p:blipFill>
          <a:blip r:embed="rId1"/>
          <a:stretch/>
        </p:blipFill>
        <p:spPr>
          <a:xfrm>
            <a:off x="2827080" y="1932120"/>
            <a:ext cx="6415920" cy="427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4000" spc="-120" strike="noStrike">
                <a:solidFill>
                  <a:srgbClr val="ffffff"/>
                </a:solidFill>
                <a:latin typeface="Segoe UI"/>
              </a:rPr>
              <a:t>Atualização</a:t>
            </a:r>
            <a:endParaRPr b="0" lang="en-US" sz="4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04" name="Imagem 8" descr=""/>
          <p:cNvPicPr/>
          <p:nvPr/>
        </p:nvPicPr>
        <p:blipFill>
          <a:blip r:embed="rId1"/>
          <a:srcRect l="6847" t="0" r="30794" b="0"/>
          <a:stretch/>
        </p:blipFill>
        <p:spPr>
          <a:xfrm>
            <a:off x="633960" y="640080"/>
            <a:ext cx="6278040" cy="5587920"/>
          </a:xfrm>
          <a:prstGeom prst="rect">
            <a:avLst/>
          </a:prstGeom>
          <a:ln>
            <a:noFill/>
          </a:ln>
        </p:spPr>
      </p:pic>
      <p:sp>
        <p:nvSpPr>
          <p:cNvPr id="205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Não é necessário baixar atualizações do aplicativo, ele sempre se mantem atualizado.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4" descr=""/>
          <p:cNvPicPr/>
          <p:nvPr/>
        </p:nvPicPr>
        <p:blipFill>
          <a:blip r:embed="rId1"/>
          <a:srcRect l="0" t="6543" r="0" b="23296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36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85000"/>
              </a:lnSpc>
            </a:pPr>
            <a:r>
              <a:rPr b="0" lang="en-US" sz="4800" spc="-120" strike="noStrike">
                <a:solidFill>
                  <a:srgbClr val="ffffff"/>
                </a:solidFill>
                <a:latin typeface="Segoe UI"/>
              </a:rPr>
              <a:t>Seguro</a:t>
            </a:r>
            <a:endParaRPr b="0" lang="en-US" sz="4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Somente com https.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6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3e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4000" spc="-120" strike="noStrike">
                <a:solidFill>
                  <a:srgbClr val="ffffff"/>
                </a:solidFill>
                <a:latin typeface="Calibri Light"/>
              </a:rPr>
              <a:t>Linkável</a:t>
            </a:r>
            <a:endParaRPr b="0" lang="en-US" sz="4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3" name="Imagem 4" descr=""/>
          <p:cNvPicPr/>
          <p:nvPr/>
        </p:nvPicPr>
        <p:blipFill>
          <a:blip r:embed="rId1"/>
          <a:srcRect l="3887" t="0" r="34134" b="0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4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É possível adicionar um ícone na tela principal do *smartphone *com apenas um clique.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Compartilhe facilmente por URL, não requer instalação complexa.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6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5b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4000" spc="-120" strike="noStrike">
                <a:solidFill>
                  <a:srgbClr val="ffffff"/>
                </a:solidFill>
                <a:latin typeface="Segoe UI"/>
              </a:rPr>
              <a:t>Engajável</a:t>
            </a:r>
            <a:endParaRPr b="0" lang="en-US" sz="4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7" name="Imagem 4" descr=""/>
          <p:cNvPicPr/>
          <p:nvPr/>
        </p:nvPicPr>
        <p:blipFill>
          <a:blip r:embed="rId1"/>
          <a:srcRect l="3707" t="0" r="13661" b="0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8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Através de </a:t>
            </a:r>
            <a:r>
              <a:rPr b="1" i="1" lang="en-US" sz="1800" spc="-1" strike="noStrike">
                <a:solidFill>
                  <a:srgbClr val="ffffff"/>
                </a:solidFill>
                <a:latin typeface="Segoe UI"/>
              </a:rPr>
              <a:t>push notifications</a:t>
            </a: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, o usuário pode ser constantemente engajado.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As notificações funcionam exatamente iguais a dos apps nativos.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Podendo ser implementado via </a:t>
            </a:r>
            <a:r>
              <a:rPr b="1" i="1" lang="en-US" sz="1800" spc="-1" strike="noStrike">
                <a:solidFill>
                  <a:srgbClr val="ffffff"/>
                </a:solidFill>
                <a:latin typeface="Segoe UI"/>
              </a:rPr>
              <a:t>firebase</a:t>
            </a: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 e </a:t>
            </a:r>
            <a:r>
              <a:rPr b="1" i="1" lang="en-US" sz="1800" spc="-1" strike="noStrike">
                <a:solidFill>
                  <a:srgbClr val="ffffff"/>
                </a:solidFill>
                <a:latin typeface="Segoe UI"/>
              </a:rPr>
              <a:t>one signal </a:t>
            </a: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como exemplo.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82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TextShape 3"/>
          <p:cNvSpPr txBox="1"/>
          <p:nvPr/>
        </p:nvSpPr>
        <p:spPr>
          <a:xfrm>
            <a:off x="603360" y="770400"/>
            <a:ext cx="1113264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80000"/>
              </a:lnSpc>
            </a:pPr>
            <a:r>
              <a:rPr b="1" lang="en-US" sz="5600" spc="-120" strike="noStrike">
                <a:solidFill>
                  <a:srgbClr val="ffffff"/>
                </a:solidFill>
                <a:latin typeface="Calibri Light"/>
              </a:rPr>
              <a:t>Existem </a:t>
            </a:r>
            <a:r>
              <a:rPr b="1" lang="en-US" sz="5600" spc="-120" strike="noStrike">
                <a:solidFill>
                  <a:srgbClr val="ffffff"/>
                </a:solidFill>
                <a:latin typeface="Calibri Light"/>
              </a:rPr>
              <a:t>alternativas ao </a:t>
            </a:r>
            <a:r>
              <a:rPr b="1" lang="en-US" sz="5600" spc="-120" strike="noStrike">
                <a:solidFill>
                  <a:srgbClr val="ffffff"/>
                </a:solidFill>
                <a:latin typeface="Calibri Light"/>
              </a:rPr>
              <a:t>P.W.A?</a:t>
            </a:r>
            <a:endParaRPr b="0" lang="en-US" sz="56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677160" y="609480"/>
            <a:ext cx="11026800" cy="1105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3000"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Comparativo entre as tecnologias atuais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223" name="Table 2"/>
          <p:cNvGraphicFramePr/>
          <p:nvPr/>
        </p:nvGraphicFramePr>
        <p:xfrm>
          <a:off x="663120" y="2120760"/>
          <a:ext cx="11026800" cy="3708000"/>
        </p:xfrm>
        <a:graphic>
          <a:graphicData uri="http://schemas.openxmlformats.org/drawingml/2006/table">
            <a:tbl>
              <a:tblPr/>
              <a:tblGrid>
                <a:gridCol w="1575000"/>
                <a:gridCol w="1575000"/>
                <a:gridCol w="1575000"/>
                <a:gridCol w="1575000"/>
                <a:gridCol w="1575000"/>
                <a:gridCol w="1575000"/>
                <a:gridCol w="1576800"/>
              </a:tblGrid>
              <a:tr h="622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Performance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Simplicidade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Comunidade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Aceitação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Estabilidade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Média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3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6,6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8,4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Kotlin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8,8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6,8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React Native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8,4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4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7,2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Swift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5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6,8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P.W.A.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f2f2f2"/>
                          </a:solidFill>
                          <a:latin typeface="Segoe UI"/>
                        </a:rPr>
                        <a:t>8,6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224" name="CustomShape 3"/>
          <p:cNvSpPr/>
          <p:nvPr/>
        </p:nvSpPr>
        <p:spPr>
          <a:xfrm>
            <a:off x="9974160" y="6234480"/>
            <a:ext cx="1146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Segoe UI"/>
              </a:rPr>
              <a:t>De 0 a 10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601560" y="5924160"/>
            <a:ext cx="2778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0000"/>
                </a:solidFill>
                <a:latin typeface="Segoe UI"/>
              </a:rPr>
              <a:t>Opiniões Pessoais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677160" y="609480"/>
            <a:ext cx="11026800" cy="1320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Comparativo entre as tecnologias atuais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227" name="Table 2"/>
          <p:cNvGraphicFramePr/>
          <p:nvPr/>
        </p:nvGraphicFramePr>
        <p:xfrm>
          <a:off x="663120" y="2120760"/>
          <a:ext cx="10904760" cy="3708000"/>
        </p:xfrm>
        <a:graphic>
          <a:graphicData uri="http://schemas.openxmlformats.org/drawingml/2006/table">
            <a:tbl>
              <a:tblPr/>
              <a:tblGrid>
                <a:gridCol w="1817280"/>
                <a:gridCol w="1817280"/>
                <a:gridCol w="1817280"/>
                <a:gridCol w="1817280"/>
                <a:gridCol w="1817280"/>
                <a:gridCol w="181836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Android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IOS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WP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Desktop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Segoe UI"/>
                        </a:rPr>
                        <a:t>Móbile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Kotlin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React Native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Swift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P.W.A.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6720840" y="0"/>
            <a:ext cx="5470920" cy="685764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TextShape 2"/>
          <p:cNvSpPr txBox="1"/>
          <p:nvPr/>
        </p:nvSpPr>
        <p:spPr>
          <a:xfrm>
            <a:off x="7197120" y="499680"/>
            <a:ext cx="4345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0000"/>
          </a:bodyPr>
          <a:p>
            <a:pPr>
              <a:lnSpc>
                <a:spcPct val="85000"/>
              </a:lnSpc>
            </a:pPr>
            <a:r>
              <a:rPr b="0" lang="en-US" sz="4800" spc="-120" strike="noStrike">
                <a:solidFill>
                  <a:srgbClr val="50b4c8"/>
                </a:solidFill>
                <a:latin typeface="Calibri Light"/>
              </a:rPr>
              <a:t>Existe isso tudo de tecnologia?</a:t>
            </a:r>
            <a:endParaRPr b="0" lang="en-US" sz="48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30" name="Imagem 3" descr=""/>
          <p:cNvPicPr/>
          <p:nvPr/>
        </p:nvPicPr>
        <p:blipFill>
          <a:blip r:embed="rId1"/>
          <a:stretch/>
        </p:blipFill>
        <p:spPr>
          <a:xfrm>
            <a:off x="643320" y="1224720"/>
            <a:ext cx="5451120" cy="4088520"/>
          </a:xfrm>
          <a:prstGeom prst="rect">
            <a:avLst/>
          </a:prstGeom>
          <a:ln>
            <a:noFill/>
          </a:ln>
        </p:spPr>
      </p:pic>
      <p:sp>
        <p:nvSpPr>
          <p:cNvPr id="231" name="TextShape 3"/>
          <p:cNvSpPr txBox="1"/>
          <p:nvPr/>
        </p:nvSpPr>
        <p:spPr>
          <a:xfrm>
            <a:off x="7197120" y="2011680"/>
            <a:ext cx="4345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Por incrível que pareça, não! Ainda existem diversos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frameworks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,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bibliotecas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 que proporcionam a criação de um aplicativo.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Cabe a você escolher qual provê o melhor custo e beneficio </a:t>
            </a:r>
            <a:r>
              <a:rPr b="0" lang="en-US" sz="2400" spc="-1" strike="noStrike">
                <a:solidFill>
                  <a:srgbClr val="262626"/>
                </a:solidFill>
                <a:latin typeface="Wingdings"/>
              </a:rPr>
              <a:t>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4000" spc="-120" strike="noStrike">
                <a:solidFill>
                  <a:srgbClr val="ffffff"/>
                </a:solidFill>
                <a:latin typeface="Calibri Light"/>
              </a:rPr>
              <a:t>P.W.A. vai matar os APPS?</a:t>
            </a:r>
            <a:endParaRPr b="0" lang="en-US" sz="4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34" name="Espaço Reservado para Conteúdo 6" descr=""/>
          <p:cNvPicPr/>
          <p:nvPr/>
        </p:nvPicPr>
        <p:blipFill>
          <a:blip r:embed="rId1"/>
          <a:stretch/>
        </p:blipFill>
        <p:spPr>
          <a:xfrm>
            <a:off x="633960" y="1079640"/>
            <a:ext cx="6278040" cy="4708440"/>
          </a:xfrm>
          <a:prstGeom prst="rect">
            <a:avLst/>
          </a:prstGeom>
          <a:ln>
            <a:noFill/>
          </a:ln>
        </p:spPr>
      </p:pic>
      <p:sp>
        <p:nvSpPr>
          <p:cNvPr id="235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Por enquanto não, mas a tendência é que cada vez mais os apps nativos percam uma parcela do mercado.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Ainda existe uma certa resistência, até cultural para acostumarem com os novos padrões.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4000" spc="-120" strike="noStrike">
                <a:solidFill>
                  <a:srgbClr val="ffffff"/>
                </a:solidFill>
                <a:latin typeface="Calibri Light"/>
              </a:rPr>
              <a:t>Devo fazer tudo em P.W.A.?</a:t>
            </a:r>
            <a:endParaRPr b="0" lang="en-US" sz="4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38" name="Imagem 5" descr=""/>
          <p:cNvPicPr/>
          <p:nvPr/>
        </p:nvPicPr>
        <p:blipFill>
          <a:blip r:embed="rId1"/>
          <a:stretch/>
        </p:blipFill>
        <p:spPr>
          <a:xfrm>
            <a:off x="633960" y="1681560"/>
            <a:ext cx="6278040" cy="3504600"/>
          </a:xfrm>
          <a:prstGeom prst="rect">
            <a:avLst/>
          </a:prstGeom>
          <a:ln>
            <a:noFill/>
          </a:ln>
        </p:spPr>
      </p:pic>
      <p:sp>
        <p:nvSpPr>
          <p:cNvPr id="239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Por mais que </a:t>
            </a:r>
            <a:r>
              <a:rPr b="1" i="1" lang="en-US" sz="1800" spc="-1" strike="noStrike">
                <a:solidFill>
                  <a:srgbClr val="ffffff"/>
                </a:solidFill>
                <a:latin typeface="Segoe UI"/>
              </a:rPr>
              <a:t>P.W.A.</a:t>
            </a: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 ofereça diversas possibilidades, você deve analisar bem qual é a sua necessidade de negócio.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Mas sim! De preferência sempre a estar dentro dos padrões de um P.W.A. você terá muito menos trabalho no futuro.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Questions!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7200" spc="-1" strike="noStrike">
                <a:solidFill>
                  <a:srgbClr val="262626"/>
                </a:solidFill>
                <a:latin typeface="Segoe UI"/>
              </a:rPr>
              <a:t>Qual é a frequência que você acessa todos seus apps?</a:t>
            </a:r>
            <a:endParaRPr b="0" lang="en-US" sz="72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Quem está usando P.W.A?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999000" y="5992560"/>
            <a:ext cx="10058040" cy="578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Fonte: https://developers.google.com/web/showcase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242" name="Imagem 5" descr=""/>
          <p:cNvPicPr/>
          <p:nvPr/>
        </p:nvPicPr>
        <p:blipFill>
          <a:blip r:embed="rId1"/>
          <a:stretch/>
        </p:blipFill>
        <p:spPr>
          <a:xfrm>
            <a:off x="2708640" y="2203560"/>
            <a:ext cx="6175080" cy="347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35404f"/>
                </a:solidFill>
                <a:latin typeface="Calibri Light"/>
              </a:rPr>
              <a:t>AliExpress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44" name="Imagem 10" descr=""/>
          <p:cNvPicPr/>
          <p:nvPr/>
        </p:nvPicPr>
        <p:blipFill>
          <a:blip r:embed="rId1"/>
          <a:srcRect l="0" t="6883" r="0" b="1020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5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104% de novos usuários em todos navegadores, 82% de acrescimento em usuários iOS.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O dobro de páginas acessadas por sessão.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74% de tempo a mais por sessão.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b5e7e"/>
                </a:solidFill>
                <a:latin typeface="Calibri Light"/>
              </a:rPr>
              <a:t>Alibaba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47" name="Imagem 2" descr=""/>
          <p:cNvPicPr/>
          <p:nvPr/>
        </p:nvPicPr>
        <p:blipFill>
          <a:blip r:embed="rId1"/>
          <a:srcRect l="0" t="7161" r="0" b="8656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2000" spc="-1" strike="noStrike">
                <a:solidFill>
                  <a:srgbClr val="262626"/>
                </a:solidFill>
                <a:latin typeface="Calibri Light"/>
              </a:rPr>
              <a:t>76% de novas conversões nos navegadores.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2000" spc="-1" strike="noStrike">
                <a:solidFill>
                  <a:srgbClr val="262626"/>
                </a:solidFill>
                <a:latin typeface="Calibri Light"/>
              </a:rPr>
              <a:t>14% de usuários mais ativos  no iOS; 30% no Android.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2000" spc="-1" strike="noStrike">
                <a:solidFill>
                  <a:srgbClr val="262626"/>
                </a:solidFill>
                <a:latin typeface="Calibri Light"/>
              </a:rPr>
              <a:t>4X mais interações na Homescreen.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6400800" y="499680"/>
            <a:ext cx="51418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64912c"/>
                </a:solidFill>
                <a:latin typeface="Calibri Light"/>
              </a:rPr>
              <a:t>Twitter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50" name="Imagem 7" descr=""/>
          <p:cNvPicPr/>
          <p:nvPr/>
        </p:nvPicPr>
        <p:blipFill>
          <a:blip r:embed="rId1"/>
          <a:stretch/>
        </p:blipFill>
        <p:spPr>
          <a:xfrm>
            <a:off x="1217520" y="645120"/>
            <a:ext cx="4302720" cy="524736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6400800" y="2011680"/>
            <a:ext cx="5141880" cy="386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2000" spc="-1" strike="noStrike">
                <a:solidFill>
                  <a:srgbClr val="262626"/>
                </a:solidFill>
                <a:latin typeface="Calibri Light"/>
              </a:rPr>
              <a:t>65% de novas sessões por página.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2000" spc="-1" strike="noStrike">
                <a:solidFill>
                  <a:srgbClr val="262626"/>
                </a:solidFill>
                <a:latin typeface="Calibri Light"/>
              </a:rPr>
              <a:t>75% de novos tweets.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2000" spc="-1" strike="noStrike">
                <a:solidFill>
                  <a:srgbClr val="262626"/>
                </a:solidFill>
                <a:latin typeface="Calibri Light"/>
              </a:rPr>
              <a:t>20% diminuição nas deixas (rejeições).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b="0" lang="pt-BR" sz="2000" spc="-1" strike="noStrike">
                <a:solidFill>
                  <a:srgbClr val="262626"/>
                </a:solidFill>
                <a:latin typeface="Calibri Light"/>
              </a:rPr>
              <a:t>Requer apenas 3% do espaço em comparação ao aplicativo nativo.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36480" y="499680"/>
            <a:ext cx="3706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4400" spc="-120" strike="noStrike">
                <a:solidFill>
                  <a:srgbClr val="5f7793"/>
                </a:solidFill>
                <a:latin typeface="Calibri Light"/>
              </a:rPr>
              <a:t>Uber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53" name="Imagem 2" descr=""/>
          <p:cNvPicPr/>
          <p:nvPr/>
        </p:nvPicPr>
        <p:blipFill>
          <a:blip r:embed="rId1"/>
          <a:stretch/>
        </p:blipFill>
        <p:spPr>
          <a:xfrm>
            <a:off x="633960" y="1481400"/>
            <a:ext cx="6912000" cy="3904920"/>
          </a:xfrm>
          <a:prstGeom prst="rect">
            <a:avLst/>
          </a:prstGeom>
          <a:ln>
            <a:noFill/>
          </a:ln>
        </p:spPr>
      </p:pic>
      <p:sp>
        <p:nvSpPr>
          <p:cNvPr id="254" name="TextShape 2"/>
          <p:cNvSpPr txBox="1"/>
          <p:nvPr/>
        </p:nvSpPr>
        <p:spPr>
          <a:xfrm>
            <a:off x="7836480" y="2011680"/>
            <a:ext cx="3706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Sua versão P.W.A funciona exatamente como a versão </a:t>
            </a: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App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Segoe UI"/>
              </a:rPr>
              <a:t>Mais simples e prática que a versão nativa.</a:t>
            </a:r>
            <a:endParaRPr b="0" lang="en-US" sz="20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43576a"/>
                </a:solidFill>
                <a:latin typeface="Calibri Light"/>
              </a:rPr>
              <a:t>Instagram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56" name="Imagem 6" descr=""/>
          <p:cNvPicPr/>
          <p:nvPr/>
        </p:nvPicPr>
        <p:blipFill>
          <a:blip r:embed="rId1"/>
          <a:srcRect l="0" t="5216" r="0" b="8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5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A versão ainda não está equivalente ao nativo, mas segue bem próxima.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Por enquanto não temos algumas funcionalidades como cortar fotos, ou ajustar a foto.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444e36"/>
                </a:solidFill>
                <a:latin typeface="Calibri Light"/>
              </a:rPr>
              <a:t>Telegram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59" name="Imagem 5" descr=""/>
          <p:cNvPicPr/>
          <p:nvPr/>
        </p:nvPicPr>
        <p:blipFill>
          <a:blip r:embed="rId1"/>
          <a:srcRect l="0" t="0" r="0" b="5302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60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Ao contrário do Whatsapp que possui uma versão web horrível, o telegrama se destaca por ser realmente flexível, tendo disponibilidade 100% independente da plataforma.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Tinder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069920" y="2121480"/>
            <a:ext cx="4147920" cy="4050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Comparando com o tamanho do app nativo, ele caiu de 30mb para 2.8mb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Cortou o tempo de carregamento de 11.91s para 4.69s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263" name="Imagem 2" descr=""/>
          <p:cNvPicPr/>
          <p:nvPr/>
        </p:nvPicPr>
        <p:blipFill>
          <a:blip r:embed="rId1"/>
          <a:stretch/>
        </p:blipFill>
        <p:spPr>
          <a:xfrm>
            <a:off x="6588000" y="1424160"/>
            <a:ext cx="2009520" cy="4009680"/>
          </a:xfrm>
          <a:prstGeom prst="rect">
            <a:avLst/>
          </a:prstGeom>
          <a:ln>
            <a:noFill/>
          </a:ln>
        </p:spPr>
      </p:pic>
      <p:pic>
        <p:nvPicPr>
          <p:cNvPr id="264" name="Imagem 3" descr=""/>
          <p:cNvPicPr/>
          <p:nvPr/>
        </p:nvPicPr>
        <p:blipFill>
          <a:blip r:embed="rId2"/>
          <a:stretch/>
        </p:blipFill>
        <p:spPr>
          <a:xfrm>
            <a:off x="8778600" y="333360"/>
            <a:ext cx="2819160" cy="583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0000"/>
              </a:lnSpc>
            </a:pPr>
            <a:r>
              <a:rPr b="0" lang="en-US" sz="6000" spc="-120" strike="noStrike">
                <a:solidFill>
                  <a:srgbClr val="ffffff"/>
                </a:solidFill>
                <a:latin typeface="Calibri Light"/>
              </a:rPr>
              <a:t>Mais usuários... significa</a:t>
            </a:r>
            <a:endParaRPr b="0" lang="en-US" sz="60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Espaço Reservado para Conteúdo 5" descr=""/>
          <p:cNvPicPr/>
          <p:nvPr/>
        </p:nvPicPr>
        <p:blipFill>
          <a:blip r:embed="rId1"/>
          <a:stretch/>
        </p:blipFill>
        <p:spPr>
          <a:xfrm>
            <a:off x="5282640" y="1503720"/>
            <a:ext cx="6265800" cy="349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836480" y="499680"/>
            <a:ext cx="3706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1000"/>
          </a:bodyPr>
          <a:p>
            <a:pPr>
              <a:lnSpc>
                <a:spcPct val="85000"/>
              </a:lnSpc>
            </a:pPr>
            <a:r>
              <a:rPr b="0" lang="en-US" sz="4400" spc="-120" strike="noStrike">
                <a:solidFill>
                  <a:srgbClr val="543942"/>
                </a:solidFill>
                <a:latin typeface="Calibri Light"/>
              </a:rPr>
              <a:t>Onde encontro P.W.A?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71" name="Imagem 3" descr=""/>
          <p:cNvPicPr/>
          <p:nvPr/>
        </p:nvPicPr>
        <p:blipFill>
          <a:blip r:embed="rId1"/>
          <a:stretch/>
        </p:blipFill>
        <p:spPr>
          <a:xfrm>
            <a:off x="633960" y="1317240"/>
            <a:ext cx="6912000" cy="4233240"/>
          </a:xfrm>
          <a:prstGeom prst="rect">
            <a:avLst/>
          </a:prstGeom>
          <a:ln>
            <a:noFill/>
          </a:ln>
        </p:spPr>
      </p:pic>
      <p:sp>
        <p:nvSpPr>
          <p:cNvPr id="272" name="TextShape 2"/>
          <p:cNvSpPr txBox="1"/>
          <p:nvPr/>
        </p:nvSpPr>
        <p:spPr>
          <a:xfrm>
            <a:off x="7836480" y="2011680"/>
            <a:ext cx="3706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400" spc="-1" strike="noStrike">
                <a:solidFill>
                  <a:srgbClr val="262626"/>
                </a:solidFill>
                <a:latin typeface="Segoe UI"/>
              </a:rPr>
              <a:t>A Microsoft desenvolveu uma funcionalidade no </a:t>
            </a:r>
            <a:r>
              <a:rPr b="1" i="1" lang="en-US" sz="1400" spc="-1" strike="noStrike">
                <a:solidFill>
                  <a:srgbClr val="262626"/>
                </a:solidFill>
                <a:latin typeface="Segoe UI"/>
              </a:rPr>
              <a:t>bing</a:t>
            </a:r>
            <a:r>
              <a:rPr b="0" lang="en-US" sz="1400" spc="-1" strike="noStrike">
                <a:solidFill>
                  <a:srgbClr val="262626"/>
                </a:solidFill>
                <a:latin typeface="Segoe UI"/>
              </a:rPr>
              <a:t> que permite indexar </a:t>
            </a:r>
            <a:r>
              <a:rPr b="1" i="1" lang="en-US" sz="1400" spc="-1" strike="noStrike">
                <a:solidFill>
                  <a:srgbClr val="262626"/>
                </a:solidFill>
                <a:latin typeface="Segoe UI"/>
              </a:rPr>
              <a:t>P.W.A. </a:t>
            </a:r>
            <a:r>
              <a:rPr b="0" lang="en-US" sz="1400" spc="-1" strike="noStrike">
                <a:solidFill>
                  <a:srgbClr val="262626"/>
                </a:solidFill>
                <a:latin typeface="Segoe UI"/>
              </a:rPr>
              <a:t>Espalhadas pela web dentro da </a:t>
            </a:r>
            <a:r>
              <a:rPr b="1" i="1" lang="en-US" sz="1400" spc="-1" strike="noStrike">
                <a:solidFill>
                  <a:srgbClr val="262626"/>
                </a:solidFill>
                <a:latin typeface="Segoe UI"/>
              </a:rPr>
              <a:t>store</a:t>
            </a:r>
            <a:r>
              <a:rPr b="0" lang="en-US" sz="1400" spc="-1" strike="noStrike">
                <a:solidFill>
                  <a:srgbClr val="262626"/>
                </a:solidFill>
                <a:latin typeface="Segoe UI"/>
              </a:rPr>
              <a:t> da loja.</a:t>
            </a: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400" spc="-1" strike="noStrike">
                <a:solidFill>
                  <a:srgbClr val="262626"/>
                </a:solidFill>
                <a:latin typeface="Segoe UI"/>
              </a:rPr>
              <a:t>Você pode utilizar </a:t>
            </a:r>
            <a:r>
              <a:rPr b="1" i="1" lang="en-US" sz="1400" spc="-1" strike="noStrike">
                <a:solidFill>
                  <a:srgbClr val="262626"/>
                </a:solidFill>
                <a:latin typeface="Segoe UI"/>
              </a:rPr>
              <a:t>P.W.A.</a:t>
            </a:r>
            <a:r>
              <a:rPr b="0" lang="en-US" sz="1400" spc="-1" strike="noStrike">
                <a:solidFill>
                  <a:srgbClr val="262626"/>
                </a:solidFill>
                <a:latin typeface="Segoe UI"/>
              </a:rPr>
              <a:t> no seu </a:t>
            </a:r>
            <a:r>
              <a:rPr b="1" i="1" lang="en-US" sz="1400" spc="-1" strike="noStrike">
                <a:solidFill>
                  <a:srgbClr val="262626"/>
                </a:solidFill>
                <a:latin typeface="Segoe UI"/>
              </a:rPr>
              <a:t>Windows 10 </a:t>
            </a:r>
            <a:r>
              <a:rPr b="0" lang="en-US" sz="1400" spc="-1" strike="noStrike">
                <a:solidFill>
                  <a:srgbClr val="262626"/>
                </a:solidFill>
                <a:latin typeface="Segoe UI"/>
              </a:rPr>
              <a:t>por exemplo!</a:t>
            </a: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400" spc="-1" strike="noStrike">
                <a:solidFill>
                  <a:srgbClr val="262626"/>
                </a:solidFill>
                <a:latin typeface="Segoe UI"/>
              </a:rPr>
              <a:t>Outros sites também possuem índices como:</a:t>
            </a:r>
            <a:endParaRPr b="0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 lvl="1" marL="347400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400" spc="-1" strike="noStrike" u="sng">
                <a:solidFill>
                  <a:srgbClr val="3b85de"/>
                </a:solidFill>
                <a:uFillTx/>
                <a:latin typeface="Segoe UI"/>
                <a:hlinkClick r:id="rId2"/>
              </a:rPr>
              <a:t>https://www.pwastats.com/</a:t>
            </a:r>
            <a:endParaRPr b="0" i="1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 lvl="1" marL="347400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400" spc="-1" strike="noStrike" u="sng">
                <a:solidFill>
                  <a:srgbClr val="3b85de"/>
                </a:solidFill>
                <a:uFillTx/>
                <a:latin typeface="Segoe UI"/>
                <a:hlinkClick r:id="rId3"/>
              </a:rPr>
              <a:t>https://pwa.rocks/</a:t>
            </a:r>
            <a:endParaRPr b="0" i="1" lang="en-US" sz="1400" spc="-1" strike="noStrike">
              <a:solidFill>
                <a:srgbClr val="262626"/>
              </a:solidFill>
              <a:latin typeface="Calibri Light"/>
            </a:endParaRPr>
          </a:p>
          <a:p>
            <a:pPr lvl="1" marL="347400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400" spc="-1" strike="noStrike" u="sng">
                <a:solidFill>
                  <a:srgbClr val="3b85de"/>
                </a:solidFill>
                <a:uFillTx/>
                <a:latin typeface="Segoe UI"/>
                <a:hlinkClick r:id="rId4"/>
              </a:rPr>
              <a:t>https://pwa-directory.appspot.com/</a:t>
            </a:r>
            <a:endParaRPr b="0" i="1" lang="en-US" sz="14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Questions!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6600" spc="-1" strike="noStrike">
                <a:solidFill>
                  <a:srgbClr val="262626"/>
                </a:solidFill>
                <a:latin typeface="Segoe UI"/>
              </a:rPr>
              <a:t>Quanto de espaço você consome com os seus apps?</a:t>
            </a:r>
            <a:endParaRPr b="0" lang="en-US" sz="66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452880" y="484560"/>
            <a:ext cx="11190600" cy="160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É difícil desenvolver um P.W.A?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457200" y="2072880"/>
            <a:ext cx="3412440" cy="405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800" spc="-1" strike="noStrike">
                <a:solidFill>
                  <a:srgbClr val="262626"/>
                </a:solidFill>
                <a:latin typeface="Segoe UI"/>
              </a:rPr>
              <a:t>Pode parecer complicado no começo.</a:t>
            </a:r>
            <a:endParaRPr b="0" lang="en-US" sz="2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8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800" spc="-1" strike="noStrike">
                <a:solidFill>
                  <a:srgbClr val="262626"/>
                </a:solidFill>
                <a:latin typeface="Segoe UI"/>
              </a:rPr>
              <a:t>Mas vamos provar o quanto pode ser simples e divertido!</a:t>
            </a:r>
            <a:endParaRPr b="0" lang="en-US" sz="2800" spc="-1" strike="noStrike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275" name="Imagem 4" descr=""/>
          <p:cNvPicPr/>
          <p:nvPr/>
        </p:nvPicPr>
        <p:blipFill>
          <a:blip r:embed="rId1"/>
          <a:stretch/>
        </p:blipFill>
        <p:spPr>
          <a:xfrm>
            <a:off x="3907080" y="1751040"/>
            <a:ext cx="7649280" cy="430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87000"/>
          </a:bodyPr>
          <a:p>
            <a:pPr>
              <a:lnSpc>
                <a:spcPct val="80000"/>
              </a:lnSpc>
            </a:pPr>
            <a:r>
              <a:rPr b="0" lang="en-US" sz="6000" spc="-120" strike="noStrike">
                <a:solidFill>
                  <a:srgbClr val="ffffff"/>
                </a:solidFill>
                <a:latin typeface="Calibri Light"/>
              </a:rPr>
              <a:t>Falando um pouco de código</a:t>
            </a:r>
            <a:endParaRPr b="0" lang="en-US" sz="60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Espaço Reservado para Conteúdo 5" descr=""/>
          <p:cNvPicPr/>
          <p:nvPr/>
        </p:nvPicPr>
        <p:blipFill>
          <a:blip r:embed="rId1"/>
          <a:stretch/>
        </p:blipFill>
        <p:spPr>
          <a:xfrm>
            <a:off x="5282640" y="1503720"/>
            <a:ext cx="6265800" cy="349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O que é Service Worker?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663120" y="1238040"/>
            <a:ext cx="6390360" cy="403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É um script que seu navegador executa em segundo plano.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Possibilitando recursos que não precisam de uma página da Web ou de interação do usuário.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Atualmente, já incluem recursos como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notificações push 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e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sincronização em segundo plano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. 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663120" y="5494680"/>
            <a:ext cx="8701920" cy="10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b="0" lang="pt-BR" sz="1400" spc="-1" strike="noStrike">
                <a:solidFill>
                  <a:srgbClr val="000000"/>
                </a:solidFill>
                <a:latin typeface="Segoe UI"/>
              </a:rPr>
              <a:t>Fontes: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0" lang="pt-BR" sz="1400" spc="-1" strike="noStrike" u="sng">
                <a:solidFill>
                  <a:srgbClr val="2370cd"/>
                </a:solidFill>
                <a:uFillTx/>
                <a:latin typeface="Segoe UI"/>
                <a:hlinkClick r:id="rId1"/>
              </a:rPr>
              <a:t>https://braziljs.org/blog/service-worker-a-revolucao-da-plataforma-web/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0" lang="pt-BR" sz="1400" spc="-1" strike="noStrike" u="sng">
                <a:solidFill>
                  <a:srgbClr val="2370cd"/>
                </a:solidFill>
                <a:uFillTx/>
                <a:latin typeface="Segoe UI"/>
                <a:hlinkClick r:id="rId2"/>
              </a:rPr>
              <a:t>https://developers.google.com/web/fundamentals/primers/service-workers/?hl=pt-br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284" name="Imagem 5" descr=""/>
          <p:cNvPicPr/>
          <p:nvPr/>
        </p:nvPicPr>
        <p:blipFill>
          <a:blip r:embed="rId3"/>
          <a:stretch/>
        </p:blipFill>
        <p:spPr>
          <a:xfrm>
            <a:off x="7800840" y="1611000"/>
            <a:ext cx="3809520" cy="285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The Web App Manifest 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063800" y="1875600"/>
            <a:ext cx="5454000" cy="3297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0000"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É um simples arquivo em </a:t>
            </a:r>
            <a:r>
              <a:rPr b="1" i="1" lang="en-US" sz="2400" spc="-1" strike="noStrike">
                <a:solidFill>
                  <a:srgbClr val="262626"/>
                </a:solidFill>
                <a:latin typeface="Segoe UI"/>
              </a:rPr>
              <a:t>JSON</a:t>
            </a: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 responsável por parametrizar algumas configurações de aparência do aplicativo, como por exemplo, qual será sua cor primária? Qual será seu ícone? Como será chamado o atalho na área de trabalho?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Também conhecido como: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  <a:p>
            <a:pPr lvl="1" marL="347400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1" i="1" lang="en-US" sz="2000" spc="-1" strike="noStrike">
                <a:solidFill>
                  <a:srgbClr val="262626"/>
                </a:solidFill>
                <a:latin typeface="Segoe UI"/>
              </a:rPr>
              <a:t>manifest.json</a:t>
            </a:r>
            <a:endParaRPr b="0" i="1" lang="en-US" sz="20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063800" y="5402520"/>
            <a:ext cx="10058040" cy="9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b="0" lang="pt-BR" sz="1400" spc="-1" strike="noStrike">
                <a:solidFill>
                  <a:srgbClr val="000000"/>
                </a:solidFill>
                <a:latin typeface="Segoe UI"/>
              </a:rPr>
              <a:t>Fontes: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0" lang="pt-BR" sz="1400" spc="-1" strike="noStrike" u="sng">
                <a:solidFill>
                  <a:srgbClr val="2370cd"/>
                </a:solidFill>
                <a:uFillTx/>
                <a:latin typeface="Segoe UI"/>
                <a:hlinkClick r:id="rId1"/>
              </a:rPr>
              <a:t>https://developer.mozilla.org/en-US/docs/Web/Manifest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0" lang="pt-BR" sz="1400" spc="-1" strike="noStrike">
                <a:solidFill>
                  <a:srgbClr val="000000"/>
                </a:solidFill>
                <a:latin typeface="Segoe UI"/>
              </a:rPr>
              <a:t>https://developers.google.com/web/fundamentals/web-app-manifest/?hl=en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89" name="Imagem 9" descr=""/>
          <p:cNvPicPr/>
          <p:nvPr/>
        </p:nvPicPr>
        <p:blipFill>
          <a:blip r:embed="rId2"/>
          <a:stretch/>
        </p:blipFill>
        <p:spPr>
          <a:xfrm>
            <a:off x="6658200" y="1844640"/>
            <a:ext cx="5228640" cy="392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c59642"/>
          </a:solidFill>
          <a:ln>
            <a:solidFill>
              <a:srgbClr val="c5964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4000" spc="-120" strike="noStrike">
                <a:solidFill>
                  <a:srgbClr val="ffffff"/>
                </a:solidFill>
                <a:latin typeface="Calibri Light"/>
              </a:rPr>
              <a:t>Onde posso publicar?</a:t>
            </a:r>
            <a:endParaRPr b="0" lang="en-US" sz="40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92" name="Imagem 27" descr=""/>
          <p:cNvPicPr/>
          <p:nvPr/>
        </p:nvPicPr>
        <p:blipFill>
          <a:blip r:embed="rId1"/>
          <a:stretch/>
        </p:blipFill>
        <p:spPr>
          <a:xfrm>
            <a:off x="633960" y="2523600"/>
            <a:ext cx="6278040" cy="1820520"/>
          </a:xfrm>
          <a:prstGeom prst="rect">
            <a:avLst/>
          </a:prstGeom>
          <a:ln>
            <a:noFill/>
          </a:ln>
        </p:spPr>
      </p:pic>
      <p:sp>
        <p:nvSpPr>
          <p:cNvPr id="293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Precisamos de um servidor </a:t>
            </a:r>
            <a:r>
              <a:rPr b="1" i="1" lang="en-US" sz="1800" spc="-1" strike="noStrike">
                <a:solidFill>
                  <a:srgbClr val="ffffff"/>
                </a:solidFill>
                <a:latin typeface="Segoe UI"/>
              </a:rPr>
              <a:t>https</a:t>
            </a: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, para isso podemos utilizar a plataforma </a:t>
            </a:r>
            <a:r>
              <a:rPr b="1" i="1" lang="en-US" sz="1800" spc="-1" strike="noStrike">
                <a:solidFill>
                  <a:srgbClr val="ffffff"/>
                </a:solidFill>
                <a:latin typeface="Segoe UI"/>
              </a:rPr>
              <a:t>firebase</a:t>
            </a: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 da </a:t>
            </a:r>
            <a:r>
              <a:rPr b="1" i="1" lang="en-US" sz="1800" spc="-1" strike="noStrike">
                <a:solidFill>
                  <a:srgbClr val="ffffff"/>
                </a:solidFill>
                <a:latin typeface="Segoe UI"/>
              </a:rPr>
              <a:t>google</a:t>
            </a: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 como exemplo. 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Além de ser gratuito, é muito simples de ser utilizado!</a:t>
            </a:r>
            <a:endParaRPr b="0" lang="en-US" sz="1800" spc="-1" strike="noStrike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Quais frameworks utilizar?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1063800" y="5682240"/>
            <a:ext cx="9810720" cy="669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000"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Segoe UI"/>
              </a:rPr>
              <a:t>Fonte: https://blog.ionicframework.com/how-to-make-pwas-with-ionic/</a:t>
            </a:r>
            <a:endParaRPr b="0" lang="en-US" sz="2400" spc="-1" strike="noStrike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297" name="Imagem 3" descr=""/>
          <p:cNvPicPr/>
          <p:nvPr/>
        </p:nvPicPr>
        <p:blipFill>
          <a:blip r:embed="rId1"/>
          <a:stretch/>
        </p:blipFill>
        <p:spPr>
          <a:xfrm>
            <a:off x="6900840" y="2225160"/>
            <a:ext cx="4743000" cy="266652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819000" y="2381760"/>
            <a:ext cx="5842800" cy="251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Segoe UI"/>
              </a:rPr>
              <a:t>Você pode aproveitar seu tempo utilizando frameworks que já possuem um ecossistema preparado para um </a:t>
            </a:r>
            <a:r>
              <a:rPr b="1" i="1" lang="pt-BR" sz="2400" spc="-1" strike="noStrike">
                <a:solidFill>
                  <a:srgbClr val="000000"/>
                </a:solidFill>
                <a:latin typeface="Segoe UI"/>
              </a:rPr>
              <a:t>P.W.A.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400" spc="-1" strike="noStrike">
              <a:latin typeface="Aria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Segoe UI"/>
              </a:rPr>
              <a:t>Irei recomendar o uso do </a:t>
            </a:r>
            <a:r>
              <a:rPr b="1" i="1" lang="pt-BR" sz="2400" spc="-1" strike="noStrike">
                <a:solidFill>
                  <a:srgbClr val="ff0000"/>
                </a:solidFill>
                <a:latin typeface="Segoe UI"/>
              </a:rPr>
              <a:t>Ionic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TextShape 3"/>
          <p:cNvSpPr txBox="1"/>
          <p:nvPr/>
        </p:nvSpPr>
        <p:spPr>
          <a:xfrm>
            <a:off x="4566240" y="1067400"/>
            <a:ext cx="5830200" cy="4722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0000"/>
              </a:lnSpc>
            </a:pPr>
            <a:r>
              <a:rPr b="0" lang="en-US" sz="7200" spc="-120" strike="noStrike">
                <a:solidFill>
                  <a:srgbClr val="ffffff"/>
                </a:solidFill>
                <a:latin typeface="Calibri Light"/>
              </a:rPr>
              <a:t>Dúvidas?</a:t>
            </a:r>
            <a:endParaRPr b="0" lang="en-US" sz="7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"/>
          <p:cNvSpPr/>
          <p:nvPr/>
        </p:nvSpPr>
        <p:spPr>
          <a:xfrm>
            <a:off x="0" y="0"/>
            <a:ext cx="64296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6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Muito Obrigado!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306" name="Espaço Reservado para Conteúdo 6" descr=""/>
          <p:cNvPicPr/>
          <p:nvPr/>
        </p:nvPicPr>
        <p:blipFill>
          <a:blip r:embed="rId1"/>
          <a:stretch/>
        </p:blipFill>
        <p:spPr>
          <a:xfrm>
            <a:off x="420840" y="1833120"/>
            <a:ext cx="5120640" cy="440136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08" name="Imagem 8" descr=""/>
          <p:cNvPicPr/>
          <p:nvPr/>
        </p:nvPicPr>
        <p:blipFill>
          <a:blip r:embed="rId2"/>
          <a:stretch/>
        </p:blipFill>
        <p:spPr>
          <a:xfrm>
            <a:off x="5541840" y="2322720"/>
            <a:ext cx="6466680" cy="363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TextShape 3"/>
          <p:cNvSpPr txBox="1"/>
          <p:nvPr/>
        </p:nvSpPr>
        <p:spPr>
          <a:xfrm>
            <a:off x="657360" y="996480"/>
            <a:ext cx="3060720" cy="4879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4100" spc="-120" strike="noStrike">
                <a:solidFill>
                  <a:srgbClr val="ffffff"/>
                </a:solidFill>
                <a:latin typeface="Calibri Light"/>
              </a:rPr>
              <a:t>Mais conhecimento</a:t>
            </a:r>
            <a:endParaRPr b="0" lang="en-US" sz="41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0" y="0"/>
            <a:ext cx="321480" cy="68576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TextShape 5"/>
          <p:cNvSpPr txBox="1"/>
          <p:nvPr/>
        </p:nvSpPr>
        <p:spPr>
          <a:xfrm>
            <a:off x="4702680" y="996480"/>
            <a:ext cx="6727320" cy="48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1"/>
              </a:rPr>
              <a:t>https://blog.minnisell.com/mas-afinal-de-contas-o-que-%C3%A9-um-progressive-web-app-8cd727a8fe46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2"/>
              </a:rPr>
              <a:t>https://pwa.rocks/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3"/>
              </a:rPr>
              <a:t>https://vizir.com.br/2017/08/o-que-e-pwa-progressive-web-app-porque-isso-pode-aumentar-seus-resultados-mobile/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4"/>
              </a:rPr>
              <a:t>https://blog.ionicframework.com/what-is-a-progressive-web-app/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5"/>
              </a:rPr>
              <a:t>https://www.recode.net/2016/6/8/11883518/app-boom-over-snapchat-uber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6"/>
              </a:rPr>
              <a:t>https://tableless.com.br/introducao-aos-progressive-web-apps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7"/>
              </a:rPr>
              <a:t>https://platform-status.mozilla.org/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8"/>
              </a:rPr>
              <a:t>https://developers.google.com/web/fundamentals/primers/service-workers/?hl=pt-br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9"/>
              </a:rPr>
              <a:t>https://www.pwastats.com/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10"/>
              </a:rPr>
              <a:t>https://www.windowsteam.com.br/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b="0" lang="en-US" sz="1500" spc="-1" strike="noStrike" u="sng">
                <a:solidFill>
                  <a:srgbClr val="2370cd"/>
                </a:solidFill>
                <a:uFillTx/>
                <a:latin typeface="Segoe UI"/>
                <a:hlinkClick r:id="rId11"/>
              </a:rPr>
              <a:t>https://mofluid.com/blog/10-best-progressive-web-apps/</a:t>
            </a:r>
            <a:endParaRPr b="0" lang="en-US" sz="15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Questions!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000"/>
          </a:bodyPr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8000" spc="-1" strike="noStrike">
                <a:solidFill>
                  <a:srgbClr val="262626"/>
                </a:solidFill>
                <a:latin typeface="Segoe UI"/>
              </a:rPr>
              <a:t>Quanto tempo demora para baixar e instalar um app?</a:t>
            </a:r>
            <a:endParaRPr b="0" lang="en-US" sz="80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Questions!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6600" spc="-1" strike="noStrike">
                <a:solidFill>
                  <a:srgbClr val="262626"/>
                </a:solidFill>
                <a:latin typeface="Segoe UI"/>
              </a:rPr>
              <a:t>Qual é a diferença entre um app e um site?</a:t>
            </a:r>
            <a:endParaRPr b="0" lang="en-US" sz="66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Questions!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7200" spc="-1" strike="noStrike">
                <a:solidFill>
                  <a:srgbClr val="262626"/>
                </a:solidFill>
                <a:latin typeface="Segoe UI"/>
              </a:rPr>
              <a:t>Como você </a:t>
            </a:r>
            <a:r>
              <a:rPr b="0" lang="en-US" sz="7200" spc="-1" strike="noStrike">
                <a:solidFill>
                  <a:srgbClr val="262626"/>
                </a:solidFill>
                <a:latin typeface="Segoe UI"/>
              </a:rPr>
              <a:t>imagina </a:t>
            </a:r>
            <a:r>
              <a:rPr b="0" lang="en-US" sz="7200" spc="-1" strike="noStrike">
                <a:solidFill>
                  <a:srgbClr val="262626"/>
                </a:solidFill>
                <a:latin typeface="Segoe UI"/>
              </a:rPr>
              <a:t>daqui </a:t>
            </a:r>
            <a:r>
              <a:rPr b="0" lang="en-US" sz="7200" spc="-1" strike="noStrike">
                <a:solidFill>
                  <a:srgbClr val="262626"/>
                </a:solidFill>
                <a:latin typeface="Segoe UI"/>
              </a:rPr>
              <a:t>alguns anos </a:t>
            </a:r>
            <a:r>
              <a:rPr b="0" lang="en-US" sz="7200" spc="-1" strike="noStrike">
                <a:solidFill>
                  <a:srgbClr val="262626"/>
                </a:solidFill>
                <a:latin typeface="Segoe UI"/>
              </a:rPr>
              <a:t>os apps </a:t>
            </a:r>
            <a:r>
              <a:rPr b="0" lang="en-US" sz="7200" spc="-1" strike="noStrike">
                <a:solidFill>
                  <a:srgbClr val="262626"/>
                </a:solidFill>
                <a:latin typeface="Segoe UI"/>
              </a:rPr>
              <a:t>atuais?</a:t>
            </a:r>
            <a:endParaRPr b="0" lang="en-US" sz="7200" spc="-1" strike="noStrike">
              <a:solidFill>
                <a:srgbClr val="262626"/>
              </a:solidFill>
              <a:latin typeface="Calibri Light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43320" y="643320"/>
            <a:ext cx="4010400" cy="557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806040" y="809280"/>
            <a:ext cx="3684600" cy="5239080"/>
          </a:xfrm>
          <a:prstGeom prst="rect">
            <a:avLst/>
          </a:prstGeom>
          <a:noFill/>
          <a:ln>
            <a:solidFill>
              <a:srgbClr val="ffff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TextShape 3"/>
          <p:cNvSpPr txBox="1"/>
          <p:nvPr/>
        </p:nvSpPr>
        <p:spPr>
          <a:xfrm>
            <a:off x="961200" y="1031760"/>
            <a:ext cx="3368160" cy="4844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</a:pPr>
            <a:r>
              <a:rPr b="0" lang="en-US" sz="5400" spc="-120" strike="noStrike">
                <a:solidFill>
                  <a:srgbClr val="ffffff"/>
                </a:solidFill>
                <a:latin typeface="Calibri Light"/>
              </a:rPr>
              <a:t>Um pouco de história</a:t>
            </a:r>
            <a:endParaRPr b="0" lang="en-US" sz="5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5616000" y="822600"/>
            <a:ext cx="4190760" cy="320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Application>LibreOffice/6.2.2.2$Linux_X86_64 LibreOffice_project/20$Build-2</Application>
  <Words>2352</Words>
  <Paragraphs>375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2019-04-24T02:22:15Z</dcterms:created>
  <dc:creator>Antonio Carlos</dc:creator>
  <dc:description/>
  <dc:language>pt-BR</dc:language>
  <cp:lastModifiedBy/>
  <dcterms:modified xsi:type="dcterms:W3CDTF">2019-04-25T13:53:28Z</dcterms:modified>
  <cp:revision>11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56</vt:i4>
  </property>
</Properties>
</file>